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89" r:id="rId3"/>
    <p:sldId id="291" r:id="rId4"/>
    <p:sldId id="292" r:id="rId5"/>
    <p:sldId id="293" r:id="rId6"/>
    <p:sldId id="282" r:id="rId7"/>
    <p:sldId id="258" r:id="rId8"/>
    <p:sldId id="29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00D3"/>
    <a:srgbClr val="192D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5"/>
    <p:restoredTop sz="94612"/>
  </p:normalViewPr>
  <p:slideViewPr>
    <p:cSldViewPr snapToGrid="0" snapToObjects="1">
      <p:cViewPr varScale="1">
        <p:scale>
          <a:sx n="77" d="100"/>
          <a:sy n="77" d="100"/>
        </p:scale>
        <p:origin x="192" y="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jpg>
</file>

<file path=ppt/media/image11.jpg>
</file>

<file path=ppt/media/image12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262AD-0728-064F-9087-F2CEAF5AF2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D0F7E1-1277-1F49-AC5C-796AC4F998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F96DA9-4377-4D4E-BC69-3AF23C057D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C32B1-D19F-2846-8EB0-C877272F4B83}" type="datetimeFigureOut">
              <a:rPr lang="en-US" smtClean="0"/>
              <a:t>10/1/20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D0562D-85C6-7845-B0EC-CA679F3CD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806DAC-7EFB-7244-BAF9-A76702E0E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EF079-73D9-CE4C-82E4-F1CD0C203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5980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0D2AC-2ECE-344C-80F6-4BB64D805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059927-CFCE-7141-B837-33B693A616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3CF05C-78B2-3A4C-849E-A61AA7DBA6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C32B1-D19F-2846-8EB0-C877272F4B83}" type="datetimeFigureOut">
              <a:rPr lang="en-US" smtClean="0"/>
              <a:t>10/1/20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DD2191-2E0A-8542-8E09-B4E4040958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866362-34FB-EA47-96DE-ED1F181B6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EF079-73D9-CE4C-82E4-F1CD0C203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8929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D0ADC2-B05E-2D44-91B2-36152077A1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658990-72FB-174C-9E92-E6511EFA79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B56A9B-E9F2-B144-AF6F-878F26A04B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C32B1-D19F-2846-8EB0-C877272F4B83}" type="datetimeFigureOut">
              <a:rPr lang="en-US" smtClean="0"/>
              <a:t>10/1/20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E234E7-2E10-294D-AB21-32F833DE07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CD9B29-9675-2B47-9215-B215B6D86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EF079-73D9-CE4C-82E4-F1CD0C203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3030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71BDC-CD01-D24B-ABBA-5C77B6BCB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62584E-D949-594A-B2D8-378AFAC153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500C97-9BAF-2F49-A288-B2F926052F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C32B1-D19F-2846-8EB0-C877272F4B83}" type="datetimeFigureOut">
              <a:rPr lang="en-US" smtClean="0"/>
              <a:t>10/1/20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549C70-D86F-374F-9317-B1F44739C3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31C7BB-AF2C-3F4E-9471-5BE3403B32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EF079-73D9-CE4C-82E4-F1CD0C203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6575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E7D9E-E4E7-AB49-BD7F-5935F26AE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53600E-82A5-C144-A020-3FC9A38B98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7A5A95-BF1A-E948-8D9C-A85976016A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C32B1-D19F-2846-8EB0-C877272F4B83}" type="datetimeFigureOut">
              <a:rPr lang="en-US" smtClean="0"/>
              <a:t>10/1/20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54B0BA-B38F-5E4E-9C75-D70F52A9A6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11FFEE-4E28-4A42-9070-DFEEFD8B1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EF079-73D9-CE4C-82E4-F1CD0C203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418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76426-55A1-F548-AA63-D51949349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05E278-DC00-A344-BE3B-502C6BB9A8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53D42A-D6CA-E546-9CB1-8E7B77D9B4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CCE380-07DE-674E-B952-EED052996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C32B1-D19F-2846-8EB0-C877272F4B83}" type="datetimeFigureOut">
              <a:rPr lang="en-US" smtClean="0"/>
              <a:t>10/1/20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0B9057-127E-3049-9106-8D6184A1C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45D047-1F9D-2948-9D3D-B64846F2E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EF079-73D9-CE4C-82E4-F1CD0C203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8147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611E2-8972-6E40-BA2B-57124DE7B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BCB6D5-E768-AA4A-A2D6-5DA447EBF1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F38180-E804-764F-82C7-4AAB1C2F9C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F0AA345-7C9E-3843-A3F0-C47B3C0C9B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92BC11-1F93-5941-A97B-5E7B1EEDFE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035D31-5D0F-784F-A7F1-1B746B6A9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C32B1-D19F-2846-8EB0-C877272F4B83}" type="datetimeFigureOut">
              <a:rPr lang="en-US" smtClean="0"/>
              <a:t>10/1/20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915DB25-2363-7A43-823B-DD8D42ED4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23246EA-B4E0-8847-88B7-0D1CFA8A0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EF079-73D9-CE4C-82E4-F1CD0C203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6474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704336-50D4-4F4D-9D7B-153CC4B2D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F651BA-6DD1-F748-8D3B-076212CF3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C32B1-D19F-2846-8EB0-C877272F4B83}" type="datetimeFigureOut">
              <a:rPr lang="en-US" smtClean="0"/>
              <a:t>10/1/20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790DC5-AA6B-294E-AA36-034710358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EB0DFD-4499-EA4A-96EF-E79F3B1F7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EF079-73D9-CE4C-82E4-F1CD0C203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20072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32A129-5132-A948-BF40-149AE1090F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C32B1-D19F-2846-8EB0-C877272F4B83}" type="datetimeFigureOut">
              <a:rPr lang="en-US" smtClean="0"/>
              <a:t>10/1/20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3F8470-C19C-554E-9AB7-4B9E6C8A1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7CAB16-13F8-9845-8518-ADECE4774D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EF079-73D9-CE4C-82E4-F1CD0C203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3574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C3595-16DD-304C-88BF-55C8C0859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E887A9-8D0E-024C-AB18-9A7EE37296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1F22FD-50D8-FB44-94A1-2434848C58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5711F6-4C14-4D4B-9F6A-8E55DDFA1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C32B1-D19F-2846-8EB0-C877272F4B83}" type="datetimeFigureOut">
              <a:rPr lang="en-US" smtClean="0"/>
              <a:t>10/1/20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8CB72E-7364-7E47-A83F-F43881A8C6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BD4ADC-B2E4-EE4D-8E5D-0E8A694187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EF079-73D9-CE4C-82E4-F1CD0C203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0310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B43B9-345A-044A-9E9F-0056373719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6500FA9-21EC-AF4C-80FB-87839898E9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171171-C78B-2C4C-80FA-6733F53B1E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03109D-5E0E-094A-8F98-9406C9883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C32B1-D19F-2846-8EB0-C877272F4B83}" type="datetimeFigureOut">
              <a:rPr lang="en-US" smtClean="0"/>
              <a:t>10/1/20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D8C793-2E1C-CE49-9879-0CD14CB6F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1F4D15-F4A8-C645-9E3F-2803834F6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EF079-73D9-CE4C-82E4-F1CD0C203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5367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E6F8B4D-8B3B-2747-B71C-8AA3A3715B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B0CFE3-3262-8B4A-B2CA-55A863CBF3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FB0AED-B8C4-464C-9030-1823C78CC5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CC32B1-D19F-2846-8EB0-C877272F4B83}" type="datetimeFigureOut">
              <a:rPr lang="en-US" smtClean="0"/>
              <a:t>10/1/20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0B7705-7719-5A4E-9183-AC79ACE0AC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038791-D633-E540-BD1A-DE3FC09AB3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BEF079-73D9-CE4C-82E4-F1CD0C203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3034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wtsi-hpag/scaffHiC" TargetMode="External"/><Relationship Id="rId2" Type="http://schemas.openxmlformats.org/officeDocument/2006/relationships/hyperlink" Target="https://github.com/wtsi-hpag/HiLine" TargetMode="Externa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g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Wellcome 33_skyPC">
            <a:extLst>
              <a:ext uri="{FF2B5EF4-FFF2-40B4-BE49-F238E27FC236}">
                <a16:creationId xmlns:a16="http://schemas.microsoft.com/office/drawing/2014/main" id="{A97A9C66-2D09-1941-9514-5AE64E557F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48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18">
            <a:extLst>
              <a:ext uri="{FF2B5EF4-FFF2-40B4-BE49-F238E27FC236}">
                <a16:creationId xmlns:a16="http://schemas.microsoft.com/office/drawing/2014/main" id="{663BF64C-4186-6541-9A8D-3C5C7FC465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98771" y="325438"/>
            <a:ext cx="8725140" cy="1087338"/>
          </a:xfrm>
          <a:prstGeom prst="rect">
            <a:avLst/>
          </a:prstGeom>
          <a:solidFill>
            <a:srgbClr val="FFFFFF"/>
          </a:solidFill>
          <a:ln w="38100">
            <a:solidFill>
              <a:srgbClr val="00FF66"/>
            </a:solidFill>
            <a:miter lim="800000"/>
            <a:headEnd/>
            <a:tailEnd/>
          </a:ln>
          <a:effectLst/>
        </p:spPr>
        <p:txBody>
          <a:bodyPr lIns="90488" tIns="44450" rIns="90488" bIns="44450" anchor="ctr"/>
          <a:lstStyle/>
          <a:p>
            <a:pPr algn="ctr">
              <a:defRPr/>
            </a:pPr>
            <a:r>
              <a:rPr lang="en-GB" sz="2800" b="1" i="1" dirty="0">
                <a:solidFill>
                  <a:srgbClr val="FF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Book Antiqua" pitchFamily="18" charset="0"/>
              </a:rPr>
              <a:t>Ladder – A Hi-C Scaffolding Pipeline by Integrating Individual Assembly Packages </a:t>
            </a:r>
            <a:endParaRPr lang="en-US" b="1" dirty="0"/>
          </a:p>
        </p:txBody>
      </p:sp>
      <p:sp>
        <p:nvSpPr>
          <p:cNvPr id="10" name="Rectangle 23">
            <a:extLst>
              <a:ext uri="{FF2B5EF4-FFF2-40B4-BE49-F238E27FC236}">
                <a16:creationId xmlns:a16="http://schemas.microsoft.com/office/drawing/2014/main" id="{ADB50580-A012-DB46-9C18-CF6172E676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4999" y="3109913"/>
            <a:ext cx="10066867" cy="96361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/>
          <a:lstStyle>
            <a:lvl1pPr marL="342900" indent="-342900">
              <a:defRPr sz="1600" b="1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 b="1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 b="1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 b="1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 b="1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20000"/>
              </a:spcBef>
              <a:defRPr/>
            </a:pPr>
            <a:r>
              <a:rPr lang="en-GB" altLang="en-US" sz="2800" i="1" u="sng" dirty="0">
                <a:solidFill>
                  <a:srgbClr val="FFFF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</a:rPr>
              <a:t>Zemin </a:t>
            </a:r>
            <a:r>
              <a:rPr lang="en-GB" altLang="en-US" sz="2800" i="1" u="sng" dirty="0" err="1">
                <a:solidFill>
                  <a:srgbClr val="FFFF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</a:rPr>
              <a:t>Ning</a:t>
            </a:r>
            <a:endParaRPr lang="en-GB" altLang="en-US" sz="2800" i="1" u="sng" dirty="0">
              <a:solidFill>
                <a:srgbClr val="FFFF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itchFamily="34" charset="0"/>
            </a:endParaRPr>
          </a:p>
          <a:p>
            <a:pPr algn="ctr">
              <a:spcBef>
                <a:spcPct val="20000"/>
              </a:spcBef>
              <a:defRPr/>
            </a:pPr>
            <a:r>
              <a:rPr lang="en-GB" altLang="en-US" sz="2800" i="1" u="sng" dirty="0">
                <a:solidFill>
                  <a:srgbClr val="FFFF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</a:rPr>
              <a:t>The </a:t>
            </a:r>
            <a:r>
              <a:rPr lang="en-GB" altLang="en-US" sz="2800" i="1" u="sng" dirty="0" err="1">
                <a:solidFill>
                  <a:srgbClr val="FFFF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</a:rPr>
              <a:t>Wellcome</a:t>
            </a:r>
            <a:r>
              <a:rPr lang="en-GB" altLang="en-US" sz="2800" i="1" u="sng" dirty="0">
                <a:solidFill>
                  <a:srgbClr val="FFFF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</a:rPr>
              <a:t> Sanger Institute</a:t>
            </a:r>
          </a:p>
          <a:p>
            <a:pPr algn="ctr">
              <a:spcBef>
                <a:spcPct val="20000"/>
              </a:spcBef>
              <a:defRPr/>
            </a:pPr>
            <a:r>
              <a:rPr lang="en-GB" altLang="en-US" sz="2800" i="1" u="sng" dirty="0">
                <a:solidFill>
                  <a:srgbClr val="FFFF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</a:rPr>
              <a:t>UK</a:t>
            </a:r>
          </a:p>
          <a:p>
            <a:pPr algn="ctr">
              <a:spcBef>
                <a:spcPct val="20000"/>
              </a:spcBef>
              <a:defRPr/>
            </a:pPr>
            <a:endParaRPr lang="en-GB" altLang="en-US" sz="3200" i="1" dirty="0">
              <a:solidFill>
                <a:srgbClr val="FFFF00"/>
              </a:solidFill>
              <a:latin typeface="Arial" pitchFamily="34" charset="0"/>
            </a:endParaRPr>
          </a:p>
          <a:p>
            <a:pPr algn="ctr">
              <a:spcBef>
                <a:spcPct val="20000"/>
              </a:spcBef>
              <a:defRPr/>
            </a:pPr>
            <a:endParaRPr lang="en-GB" altLang="en-US" sz="3200" i="1" u="sng" dirty="0">
              <a:solidFill>
                <a:srgbClr val="FFFF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itchFamily="34" charset="0"/>
            </a:endParaRPr>
          </a:p>
        </p:txBody>
      </p:sp>
      <p:grpSp>
        <p:nvGrpSpPr>
          <p:cNvPr id="11" name="Group 8">
            <a:extLst>
              <a:ext uri="{FF2B5EF4-FFF2-40B4-BE49-F238E27FC236}">
                <a16:creationId xmlns:a16="http://schemas.microsoft.com/office/drawing/2014/main" id="{9869A3BA-99AA-5843-8586-6B7A1C846055}"/>
              </a:ext>
            </a:extLst>
          </p:cNvPr>
          <p:cNvGrpSpPr>
            <a:grpSpLocks/>
          </p:cNvGrpSpPr>
          <p:nvPr/>
        </p:nvGrpSpPr>
        <p:grpSpPr bwMode="auto">
          <a:xfrm>
            <a:off x="3877424" y="5130800"/>
            <a:ext cx="3985684" cy="1538288"/>
            <a:chOff x="2119086" y="4673827"/>
            <a:chExt cx="3628571" cy="1538287"/>
          </a:xfrm>
        </p:grpSpPr>
        <p:sp>
          <p:nvSpPr>
            <p:cNvPr id="12" name="Rectangle 15">
              <a:extLst>
                <a:ext uri="{FF2B5EF4-FFF2-40B4-BE49-F238E27FC236}">
                  <a16:creationId xmlns:a16="http://schemas.microsoft.com/office/drawing/2014/main" id="{82ADDC63-9937-5C40-8D62-D68819120F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9086" y="4673827"/>
              <a:ext cx="3628571" cy="1538287"/>
            </a:xfrm>
            <a:prstGeom prst="rect">
              <a:avLst/>
            </a:prstGeom>
            <a:solidFill>
              <a:srgbClr val="FFFFFF"/>
            </a:solidFill>
            <a:ln w="1270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1600">
                <a:latin typeface="Times New Roman" pitchFamily="18" charset="0"/>
              </a:endParaRPr>
            </a:p>
          </p:txBody>
        </p:sp>
        <p:pic>
          <p:nvPicPr>
            <p:cNvPr id="13" name="Picture 6" descr="SangerSmallPosRGB">
              <a:extLst>
                <a:ext uri="{FF2B5EF4-FFF2-40B4-BE49-F238E27FC236}">
                  <a16:creationId xmlns:a16="http://schemas.microsoft.com/office/drawing/2014/main" id="{C649A959-44A5-594C-A418-E7F570B0BF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48114" y="4716915"/>
              <a:ext cx="3497943" cy="14693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5594990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B171938-1D2B-A54B-AE74-6F8D2BAE92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24"/>
          <a:stretch/>
        </p:blipFill>
        <p:spPr>
          <a:xfrm>
            <a:off x="96291" y="166254"/>
            <a:ext cx="11999417" cy="6691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833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3" name="Group 222">
            <a:extLst>
              <a:ext uri="{FF2B5EF4-FFF2-40B4-BE49-F238E27FC236}">
                <a16:creationId xmlns:a16="http://schemas.microsoft.com/office/drawing/2014/main" id="{5FBDC8BF-41DD-2640-97C3-A3E875D5768E}"/>
              </a:ext>
            </a:extLst>
          </p:cNvPr>
          <p:cNvGrpSpPr/>
          <p:nvPr/>
        </p:nvGrpSpPr>
        <p:grpSpPr>
          <a:xfrm>
            <a:off x="195634" y="1517515"/>
            <a:ext cx="5373139" cy="4401765"/>
            <a:chOff x="253999" y="573629"/>
            <a:chExt cx="5373139" cy="3312165"/>
          </a:xfrm>
        </p:grpSpPr>
        <p:grpSp>
          <p:nvGrpSpPr>
            <p:cNvPr id="218" name="Group 217">
              <a:extLst>
                <a:ext uri="{FF2B5EF4-FFF2-40B4-BE49-F238E27FC236}">
                  <a16:creationId xmlns:a16="http://schemas.microsoft.com/office/drawing/2014/main" id="{25C06D15-68B1-BB46-ADA3-5320D0535406}"/>
                </a:ext>
              </a:extLst>
            </p:cNvPr>
            <p:cNvGrpSpPr/>
            <p:nvPr/>
          </p:nvGrpSpPr>
          <p:grpSpPr>
            <a:xfrm>
              <a:off x="253999" y="573629"/>
              <a:ext cx="5373139" cy="2754127"/>
              <a:chOff x="6327" y="2199229"/>
              <a:chExt cx="5502508" cy="2754127"/>
            </a:xfrm>
          </p:grpSpPr>
          <p:cxnSp>
            <p:nvCxnSpPr>
              <p:cNvPr id="199" name="Straight Connector 198">
                <a:extLst>
                  <a:ext uri="{FF2B5EF4-FFF2-40B4-BE49-F238E27FC236}">
                    <a16:creationId xmlns:a16="http://schemas.microsoft.com/office/drawing/2014/main" id="{AAFF3D33-B466-E043-88DD-8D46A789D2D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58783" y="2962010"/>
                <a:ext cx="0" cy="396369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Straight Connector 214">
                <a:extLst>
                  <a:ext uri="{FF2B5EF4-FFF2-40B4-BE49-F238E27FC236}">
                    <a16:creationId xmlns:a16="http://schemas.microsoft.com/office/drawing/2014/main" id="{25687ED4-3885-A445-B1C8-056E64367B9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58783" y="3711991"/>
                <a:ext cx="12700" cy="513842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73" name="Group 172">
                <a:extLst>
                  <a:ext uri="{FF2B5EF4-FFF2-40B4-BE49-F238E27FC236}">
                    <a16:creationId xmlns:a16="http://schemas.microsoft.com/office/drawing/2014/main" id="{68E25128-AEB2-6940-BC40-C1AE6724529E}"/>
                  </a:ext>
                </a:extLst>
              </p:cNvPr>
              <p:cNvGrpSpPr/>
              <p:nvPr/>
            </p:nvGrpSpPr>
            <p:grpSpPr>
              <a:xfrm>
                <a:off x="6327" y="2199229"/>
                <a:ext cx="5502508" cy="2754127"/>
                <a:chOff x="-405628" y="650031"/>
                <a:chExt cx="6237305" cy="3194648"/>
              </a:xfrm>
            </p:grpSpPr>
            <p:sp>
              <p:nvSpPr>
                <p:cNvPr id="174" name="Text Box 229">
                  <a:extLst>
                    <a:ext uri="{FF2B5EF4-FFF2-40B4-BE49-F238E27FC236}">
                      <a16:creationId xmlns:a16="http://schemas.microsoft.com/office/drawing/2014/main" id="{869F903A-E1EB-D743-AB37-585E6A8C90A9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-405628" y="2051513"/>
                  <a:ext cx="1633966" cy="400601"/>
                </a:xfrm>
                <a:prstGeom prst="rect">
                  <a:avLst/>
                </a:prstGeom>
                <a:noFill/>
                <a:ln w="9525">
                  <a:solidFill>
                    <a:srgbClr val="0000FF"/>
                  </a:solidFill>
                </a:ln>
              </p:spPr>
              <p:txBody>
                <a:bodyPr anchor="b"/>
                <a:lstStyle/>
                <a:p>
                  <a:pPr marL="0" marR="0" algn="ctr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lang="en-US" b="1" i="1" dirty="0" err="1">
                      <a:solidFill>
                        <a:srgbClr val="000000"/>
                      </a:solidFill>
                      <a:effectLst>
                        <a:outerShdw blurRad="38100" dist="38100" dir="2700000" algn="tl">
                          <a:srgbClr val="000000">
                            <a:alpha val="43000"/>
                          </a:srgbClr>
                        </a:outerShdw>
                      </a:effectLst>
                      <a:latin typeface="Times New Roman" panose="02020603050405020304" pitchFamily="18" charset="0"/>
                      <a:ea typeface="Times New Roman" panose="02020603050405020304" pitchFamily="18" charset="0"/>
                    </a:rPr>
                    <a:t>HiC</a:t>
                  </a:r>
                  <a:r>
                    <a:rPr lang="en-US" b="1" i="1" dirty="0">
                      <a:solidFill>
                        <a:srgbClr val="000000"/>
                      </a:solidFill>
                      <a:effectLst>
                        <a:outerShdw blurRad="38100" dist="38100" dir="2700000" algn="tl">
                          <a:srgbClr val="000000">
                            <a:alpha val="43000"/>
                          </a:srgbClr>
                        </a:outerShdw>
                      </a:effectLst>
                      <a:latin typeface="Times New Roman" panose="02020603050405020304" pitchFamily="18" charset="0"/>
                      <a:ea typeface="Times New Roman" panose="02020603050405020304" pitchFamily="18" charset="0"/>
                    </a:rPr>
                    <a:t> Reads  </a:t>
                  </a:r>
                  <a:endParaRPr lang="en-US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endParaRPr>
                </a:p>
              </p:txBody>
            </p:sp>
            <p:sp>
              <p:nvSpPr>
                <p:cNvPr id="175" name="Text Box 230">
                  <a:extLst>
                    <a:ext uri="{FF2B5EF4-FFF2-40B4-BE49-F238E27FC236}">
                      <a16:creationId xmlns:a16="http://schemas.microsoft.com/office/drawing/2014/main" id="{4E6AA947-5BFC-F348-981D-C9EB77C091F6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1770627" y="1300125"/>
                  <a:ext cx="2410158" cy="375341"/>
                </a:xfrm>
                <a:prstGeom prst="rect">
                  <a:avLst/>
                </a:prstGeom>
                <a:noFill/>
                <a:ln w="9525">
                  <a:solidFill>
                    <a:srgbClr val="0000FF"/>
                  </a:solidFill>
                </a:ln>
              </p:spPr>
              <p:txBody>
                <a:bodyPr anchor="b"/>
                <a:lstStyle/>
                <a:p>
                  <a:pPr marL="0" marR="0" algn="ctr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lang="en-US" b="1" i="1" dirty="0" err="1">
                      <a:solidFill>
                        <a:srgbClr val="000000"/>
                      </a:solidFill>
                      <a:effectLst>
                        <a:outerShdw blurRad="38100" dist="38100" dir="2700000" algn="tl">
                          <a:srgbClr val="000000">
                            <a:alpha val="43000"/>
                          </a:srgbClr>
                        </a:outerShdw>
                      </a:effectLst>
                      <a:latin typeface="Times New Roman" panose="02020603050405020304" pitchFamily="18" charset="0"/>
                      <a:ea typeface="Times New Roman" panose="02020603050405020304" pitchFamily="18" charset="0"/>
                    </a:rPr>
                    <a:t>BreakHiC</a:t>
                  </a:r>
                  <a:endParaRPr lang="en-US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endParaRPr>
                </a:p>
              </p:txBody>
            </p:sp>
            <p:sp>
              <p:nvSpPr>
                <p:cNvPr id="176" name="Text Box 231">
                  <a:extLst>
                    <a:ext uri="{FF2B5EF4-FFF2-40B4-BE49-F238E27FC236}">
                      <a16:creationId xmlns:a16="http://schemas.microsoft.com/office/drawing/2014/main" id="{33CC1742-A90D-9040-AD56-436682284A58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4349298" y="1862690"/>
                  <a:ext cx="1482379" cy="660934"/>
                </a:xfrm>
                <a:prstGeom prst="rect">
                  <a:avLst/>
                </a:prstGeom>
                <a:solidFill>
                  <a:schemeClr val="bg1"/>
                </a:solidFill>
                <a:ln w="9525">
                  <a:solidFill>
                    <a:srgbClr val="0000FF"/>
                  </a:solidFill>
                </a:ln>
              </p:spPr>
              <p:txBody>
                <a:bodyPr anchor="b"/>
                <a:lstStyle/>
                <a:p>
                  <a:pPr marL="0" marR="0" algn="ctr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lang="en-US" b="1" i="1" dirty="0">
                      <a:solidFill>
                        <a:srgbClr val="000000"/>
                      </a:solidFill>
                      <a:effectLst>
                        <a:outerShdw blurRad="38100" dist="38100" dir="2700000" algn="tl">
                          <a:srgbClr val="000000">
                            <a:alpha val="43000"/>
                          </a:srgbClr>
                        </a:outerShdw>
                      </a:effectLst>
                      <a:latin typeface="Times New Roman" panose="02020603050405020304" pitchFamily="18" charset="0"/>
                      <a:ea typeface="Times New Roman" panose="02020603050405020304" pitchFamily="18" charset="0"/>
                    </a:rPr>
                    <a:t>Primary Contigs</a:t>
                  </a:r>
                  <a:endParaRPr lang="en-US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endParaRPr>
                </a:p>
              </p:txBody>
            </p:sp>
            <p:cxnSp>
              <p:nvCxnSpPr>
                <p:cNvPr id="177" name="Straight Connector 176">
                  <a:extLst>
                    <a:ext uri="{FF2B5EF4-FFF2-40B4-BE49-F238E27FC236}">
                      <a16:creationId xmlns:a16="http://schemas.microsoft.com/office/drawing/2014/main" id="{B9A6A0FF-9AF7-D04B-AC13-FAFEE968CE6C}"/>
                    </a:ext>
                  </a:extLst>
                </p:cNvPr>
                <p:cNvCxnSpPr/>
                <p:nvPr/>
              </p:nvCxnSpPr>
              <p:spPr>
                <a:xfrm flipH="1">
                  <a:off x="2880318" y="1041979"/>
                  <a:ext cx="2" cy="271425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78" name="Text Box 233">
                  <a:extLst>
                    <a:ext uri="{FF2B5EF4-FFF2-40B4-BE49-F238E27FC236}">
                      <a16:creationId xmlns:a16="http://schemas.microsoft.com/office/drawing/2014/main" id="{23D8AD61-E04F-B741-8BEF-C860CDBDFFB1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1794385" y="1996090"/>
                  <a:ext cx="2385309" cy="432048"/>
                </a:xfrm>
                <a:prstGeom prst="rect">
                  <a:avLst/>
                </a:prstGeom>
                <a:noFill/>
                <a:ln w="9525">
                  <a:solidFill>
                    <a:srgbClr val="0000FF"/>
                  </a:solidFill>
                </a:ln>
              </p:spPr>
              <p:txBody>
                <a:bodyPr anchor="b"/>
                <a:lstStyle/>
                <a:p>
                  <a:pPr marL="0" marR="0" algn="ctr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lang="en-US" b="1" i="1" dirty="0">
                      <a:solidFill>
                        <a:srgbClr val="000000"/>
                      </a:solidFill>
                      <a:effectLst>
                        <a:outerShdw blurRad="38100" dist="38100" dir="2700000" algn="tl">
                          <a:srgbClr val="000000">
                            <a:alpha val="43000"/>
                          </a:srgbClr>
                        </a:outerShdw>
                      </a:effectLst>
                      <a:latin typeface="Times New Roman" panose="02020603050405020304" pitchFamily="18" charset="0"/>
                      <a:ea typeface="Times New Roman" panose="02020603050405020304" pitchFamily="18" charset="0"/>
                    </a:rPr>
                    <a:t>3D-DNA</a:t>
                  </a:r>
                  <a:endParaRPr lang="en-US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endParaRPr>
                </a:p>
              </p:txBody>
            </p:sp>
            <p:sp>
              <p:nvSpPr>
                <p:cNvPr id="179" name="Text Box 234">
                  <a:extLst>
                    <a:ext uri="{FF2B5EF4-FFF2-40B4-BE49-F238E27FC236}">
                      <a16:creationId xmlns:a16="http://schemas.microsoft.com/office/drawing/2014/main" id="{5048C27A-0B08-B844-B3FB-84E3A1C4D083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1813934" y="2787145"/>
                  <a:ext cx="2364860" cy="393327"/>
                </a:xfrm>
                <a:prstGeom prst="rect">
                  <a:avLst/>
                </a:prstGeom>
                <a:noFill/>
                <a:ln w="9525">
                  <a:solidFill>
                    <a:srgbClr val="0000FF"/>
                  </a:solidFill>
                </a:ln>
              </p:spPr>
              <p:txBody>
                <a:bodyPr anchor="b"/>
                <a:lstStyle/>
                <a:p>
                  <a:pPr marL="0" marR="0" algn="ctr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lang="en-US" b="1" i="1" dirty="0" err="1">
                      <a:solidFill>
                        <a:srgbClr val="000000"/>
                      </a:solidFill>
                      <a:effectLst>
                        <a:outerShdw blurRad="38100" dist="38100" dir="2700000" algn="tl">
                          <a:srgbClr val="000000">
                            <a:alpha val="43000"/>
                          </a:srgbClr>
                        </a:outerShdw>
                      </a:effectLst>
                      <a:latin typeface="Times New Roman" panose="02020603050405020304" pitchFamily="18" charset="0"/>
                      <a:ea typeface="Times New Roman" panose="02020603050405020304" pitchFamily="18" charset="0"/>
                    </a:rPr>
                    <a:t>Caus</a:t>
                  </a:r>
                  <a:endParaRPr lang="en-US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endParaRPr>
                </a:p>
              </p:txBody>
            </p:sp>
            <p:sp>
              <p:nvSpPr>
                <p:cNvPr id="180" name="Text Box 235">
                  <a:extLst>
                    <a:ext uri="{FF2B5EF4-FFF2-40B4-BE49-F238E27FC236}">
                      <a16:creationId xmlns:a16="http://schemas.microsoft.com/office/drawing/2014/main" id="{207750C3-F1E1-C641-B1EA-E7DAA3A78E4D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1794385" y="3491126"/>
                  <a:ext cx="2382061" cy="353553"/>
                </a:xfrm>
                <a:prstGeom prst="rect">
                  <a:avLst/>
                </a:prstGeom>
                <a:noFill/>
                <a:ln w="9525">
                  <a:solidFill>
                    <a:srgbClr val="0000FF"/>
                  </a:solidFill>
                </a:ln>
              </p:spPr>
              <p:txBody>
                <a:bodyPr anchor="b"/>
                <a:lstStyle/>
                <a:p>
                  <a:pPr marL="0" marR="0" algn="ctr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lang="en-US" b="1" i="1" dirty="0" err="1">
                      <a:solidFill>
                        <a:srgbClr val="000000"/>
                      </a:solidFill>
                      <a:effectLst>
                        <a:outerShdw blurRad="38100" dist="38100" dir="2700000" algn="tl">
                          <a:srgbClr val="000000">
                            <a:alpha val="43000"/>
                          </a:srgbClr>
                        </a:outerShdw>
                      </a:effectLst>
                      <a:latin typeface="Times New Roman" panose="02020603050405020304" pitchFamily="18" charset="0"/>
                      <a:ea typeface="Times New Roman" panose="02020603050405020304" pitchFamily="18" charset="0"/>
                    </a:rPr>
                    <a:t>scaffHiC</a:t>
                  </a:r>
                  <a:endParaRPr lang="en-US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endParaRPr>
                </a:p>
              </p:txBody>
            </p:sp>
            <p:cxnSp>
              <p:nvCxnSpPr>
                <p:cNvPr id="181" name="Straight Connector 180">
                  <a:extLst>
                    <a:ext uri="{FF2B5EF4-FFF2-40B4-BE49-F238E27FC236}">
                      <a16:creationId xmlns:a16="http://schemas.microsoft.com/office/drawing/2014/main" id="{9DADDBDD-03D0-4C42-9C72-C48198334068}"/>
                    </a:ext>
                  </a:extLst>
                </p:cNvPr>
                <p:cNvCxnSpPr/>
                <p:nvPr/>
              </p:nvCxnSpPr>
              <p:spPr>
                <a:xfrm>
                  <a:off x="2869516" y="3189433"/>
                  <a:ext cx="0" cy="292732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5" name="Straight Connector 184">
                  <a:extLst>
                    <a:ext uri="{FF2B5EF4-FFF2-40B4-BE49-F238E27FC236}">
                      <a16:creationId xmlns:a16="http://schemas.microsoft.com/office/drawing/2014/main" id="{53406BBA-9BB6-4040-8434-C30C22597F3F}"/>
                    </a:ext>
                  </a:extLst>
                </p:cNvPr>
                <p:cNvCxnSpPr/>
                <p:nvPr/>
              </p:nvCxnSpPr>
              <p:spPr>
                <a:xfrm>
                  <a:off x="2880320" y="2452115"/>
                  <a:ext cx="0" cy="292732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6" name="Straight Connector 185">
                  <a:extLst>
                    <a:ext uri="{FF2B5EF4-FFF2-40B4-BE49-F238E27FC236}">
                      <a16:creationId xmlns:a16="http://schemas.microsoft.com/office/drawing/2014/main" id="{89880D5D-0D86-1E45-8CE2-DEA7C3E52705}"/>
                    </a:ext>
                  </a:extLst>
                </p:cNvPr>
                <p:cNvCxnSpPr/>
                <p:nvPr/>
              </p:nvCxnSpPr>
              <p:spPr>
                <a:xfrm>
                  <a:off x="2880320" y="1690661"/>
                  <a:ext cx="0" cy="292732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90" name="Text Box 245">
                  <a:extLst>
                    <a:ext uri="{FF2B5EF4-FFF2-40B4-BE49-F238E27FC236}">
                      <a16:creationId xmlns:a16="http://schemas.microsoft.com/office/drawing/2014/main" id="{A5AFD819-C61C-DE40-9399-C5A89BAF8CE4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1766288" y="650031"/>
                  <a:ext cx="2410158" cy="375341"/>
                </a:xfrm>
                <a:prstGeom prst="rect">
                  <a:avLst/>
                </a:prstGeom>
                <a:noFill/>
                <a:ln w="9525">
                  <a:solidFill>
                    <a:srgbClr val="0000FF"/>
                  </a:solidFill>
                </a:ln>
              </p:spPr>
              <p:txBody>
                <a:bodyPr anchor="b"/>
                <a:lstStyle/>
                <a:p>
                  <a:pPr marL="0" marR="0" algn="ctr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lang="en-US" b="1" i="1" dirty="0" err="1">
                      <a:solidFill>
                        <a:srgbClr val="000000"/>
                      </a:solidFill>
                      <a:effectLst>
                        <a:outerShdw blurRad="38100" dist="38100" dir="2700000" algn="tl">
                          <a:srgbClr val="000000">
                            <a:alpha val="43000"/>
                          </a:srgbClr>
                        </a:outerShdw>
                      </a:effectLst>
                      <a:latin typeface="Times New Roman" panose="02020603050405020304" pitchFamily="18" charset="0"/>
                      <a:ea typeface="Times New Roman" panose="02020603050405020304" pitchFamily="18" charset="0"/>
                    </a:rPr>
                    <a:t>HiLine</a:t>
                  </a:r>
                  <a:endParaRPr lang="en-US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endParaRPr>
                </a:p>
              </p:txBody>
            </p:sp>
            <p:cxnSp>
              <p:nvCxnSpPr>
                <p:cNvPr id="191" name="Straight Connector 190">
                  <a:extLst>
                    <a:ext uri="{FF2B5EF4-FFF2-40B4-BE49-F238E27FC236}">
                      <a16:creationId xmlns:a16="http://schemas.microsoft.com/office/drawing/2014/main" id="{18E04DCD-C5A1-2444-BB77-E09953F5683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4199220" y="1527791"/>
                  <a:ext cx="1010583" cy="2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0" name="Straight Connector 199">
                <a:extLst>
                  <a:ext uri="{FF2B5EF4-FFF2-40B4-BE49-F238E27FC236}">
                    <a16:creationId xmlns:a16="http://schemas.microsoft.com/office/drawing/2014/main" id="{8AEAB588-EE72-944D-9B93-40AB50AF045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82929" y="2361021"/>
                <a:ext cx="2354" cy="1021089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1" name="Straight Connector 200">
                <a:extLst>
                  <a:ext uri="{FF2B5EF4-FFF2-40B4-BE49-F238E27FC236}">
                    <a16:creationId xmlns:a16="http://schemas.microsoft.com/office/drawing/2014/main" id="{F3377084-F771-2D4B-9306-48A1735EBF4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85283" y="3766307"/>
                <a:ext cx="0" cy="1034649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Straight Connector 203">
                <a:extLst>
                  <a:ext uri="{FF2B5EF4-FFF2-40B4-BE49-F238E27FC236}">
                    <a16:creationId xmlns:a16="http://schemas.microsoft.com/office/drawing/2014/main" id="{58B7C780-0569-F84F-93F5-61F81FA3A635}"/>
                  </a:ext>
                </a:extLst>
              </p:cNvPr>
              <p:cNvCxnSpPr>
                <a:cxnSpLocks/>
                <a:endCxn id="190" idx="1"/>
              </p:cNvCxnSpPr>
              <p:nvPr/>
            </p:nvCxnSpPr>
            <p:spPr>
              <a:xfrm flipV="1">
                <a:off x="1082929" y="2361021"/>
                <a:ext cx="839448" cy="11148"/>
              </a:xfrm>
              <a:prstGeom prst="line">
                <a:avLst/>
              </a:prstGeom>
              <a:ln w="9525">
                <a:solidFill>
                  <a:schemeClr val="tx1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Straight Connector 205">
                <a:extLst>
                  <a:ext uri="{FF2B5EF4-FFF2-40B4-BE49-F238E27FC236}">
                    <a16:creationId xmlns:a16="http://schemas.microsoft.com/office/drawing/2014/main" id="{1239FAA3-3810-FE43-8263-1BB32C11D7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77133" y="3579204"/>
                <a:ext cx="487277" cy="0"/>
              </a:xfrm>
              <a:prstGeom prst="line">
                <a:avLst/>
              </a:prstGeom>
              <a:ln w="9525">
                <a:solidFill>
                  <a:schemeClr val="tx1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8" name="Straight Connector 207">
                <a:extLst>
                  <a:ext uri="{FF2B5EF4-FFF2-40B4-BE49-F238E27FC236}">
                    <a16:creationId xmlns:a16="http://schemas.microsoft.com/office/drawing/2014/main" id="{BA42B327-6197-5340-9E9D-181FB298035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80230" y="2944804"/>
                <a:ext cx="839448" cy="11148"/>
              </a:xfrm>
              <a:prstGeom prst="line">
                <a:avLst/>
              </a:prstGeom>
              <a:ln w="9525">
                <a:solidFill>
                  <a:schemeClr val="tx1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" name="Straight Connector 208">
                <a:extLst>
                  <a:ext uri="{FF2B5EF4-FFF2-40B4-BE49-F238E27FC236}">
                    <a16:creationId xmlns:a16="http://schemas.microsoft.com/office/drawing/2014/main" id="{D9CA8DE2-727C-5043-BD38-08A67264A49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82929" y="4228178"/>
                <a:ext cx="839448" cy="11148"/>
              </a:xfrm>
              <a:prstGeom prst="line">
                <a:avLst/>
              </a:prstGeom>
              <a:ln w="9525">
                <a:solidFill>
                  <a:schemeClr val="tx1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" name="Straight Connector 209">
                <a:extLst>
                  <a:ext uri="{FF2B5EF4-FFF2-40B4-BE49-F238E27FC236}">
                    <a16:creationId xmlns:a16="http://schemas.microsoft.com/office/drawing/2014/main" id="{D04C92C2-2913-F34C-A852-C34282B47F5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82929" y="4789808"/>
                <a:ext cx="839448" cy="11148"/>
              </a:xfrm>
              <a:prstGeom prst="line">
                <a:avLst/>
              </a:prstGeom>
              <a:ln w="9525">
                <a:solidFill>
                  <a:schemeClr val="tx1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Straight Connector 215">
                <a:extLst>
                  <a:ext uri="{FF2B5EF4-FFF2-40B4-BE49-F238E27FC236}">
                    <a16:creationId xmlns:a16="http://schemas.microsoft.com/office/drawing/2014/main" id="{78AAB5CD-3C47-7B41-B6EF-9E2C5813503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4055993" y="4213252"/>
                <a:ext cx="891529" cy="2"/>
              </a:xfrm>
              <a:prstGeom prst="line">
                <a:avLst/>
              </a:prstGeom>
              <a:ln w="9525">
                <a:solidFill>
                  <a:schemeClr val="tx1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D605494E-22EB-014B-A828-06FA69AD2EC1}"/>
                </a:ext>
              </a:extLst>
            </p:cNvPr>
            <p:cNvCxnSpPr/>
            <p:nvPr/>
          </p:nvCxnSpPr>
          <p:spPr>
            <a:xfrm>
              <a:off x="3113479" y="3334364"/>
              <a:ext cx="0" cy="252366"/>
            </a:xfrm>
            <a:prstGeom prst="line">
              <a:avLst/>
            </a:prstGeom>
            <a:ln w="9525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Text Box 235">
              <a:extLst>
                <a:ext uri="{FF2B5EF4-FFF2-40B4-BE49-F238E27FC236}">
                  <a16:creationId xmlns:a16="http://schemas.microsoft.com/office/drawing/2014/main" id="{5811A31A-4B97-204E-9BB1-4BF90BA10F0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49205" y="3580994"/>
              <a:ext cx="2052031" cy="304800"/>
            </a:xfrm>
            <a:prstGeom prst="rect">
              <a:avLst/>
            </a:prstGeom>
            <a:noFill/>
            <a:ln w="9525">
              <a:solidFill>
                <a:srgbClr val="0000FF"/>
              </a:solidFill>
            </a:ln>
          </p:spPr>
          <p:txBody>
            <a:bodyPr anchor="b"/>
            <a:lstStyle/>
            <a:p>
              <a:pPr marL="0" marR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b="1" i="1" dirty="0">
                  <a:solidFill>
                    <a:srgbClr val="000000"/>
                  </a:solidFill>
                  <a:effectLst>
                    <a:outerShdw blurRad="38100" dist="38100" dir="2700000" algn="tl">
                      <a:srgbClr val="000000">
                        <a:alpha val="43000"/>
                      </a:srgbClr>
                    </a:outerShdw>
                  </a:effectLst>
                  <a:latin typeface="Times New Roman" panose="02020603050405020304" pitchFamily="18" charset="0"/>
                  <a:ea typeface="Times New Roman" panose="02020603050405020304" pitchFamily="18" charset="0"/>
                </a:rPr>
                <a:t>Final Assembly</a:t>
              </a:r>
              <a:endPara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</p:grpSp>
      <p:sp>
        <p:nvSpPr>
          <p:cNvPr id="221" name="Rectangle 5">
            <a:extLst>
              <a:ext uri="{FF2B5EF4-FFF2-40B4-BE49-F238E27FC236}">
                <a16:creationId xmlns:a16="http://schemas.microsoft.com/office/drawing/2014/main" id="{E34E2E59-CD75-A647-8DB3-1E8BF98B1A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04752" y="243851"/>
            <a:ext cx="5119413" cy="608414"/>
          </a:xfrm>
          <a:prstGeom prst="rect">
            <a:avLst/>
          </a:prstGeom>
          <a:solidFill>
            <a:srgbClr val="FFFFCC"/>
          </a:solidFill>
          <a:ln w="25400">
            <a:solidFill>
              <a:srgbClr val="00FF00"/>
            </a:solidFill>
          </a:ln>
        </p:spPr>
        <p:txBody>
          <a:bodyPr anchor="b"/>
          <a:lstStyle/>
          <a:p>
            <a:pPr algn="ctr">
              <a:defRPr/>
            </a:pPr>
            <a:r>
              <a:rPr lang="en-US" sz="3200" b="1" i="1" kern="0" dirty="0">
                <a:solidFill>
                  <a:srgbClr val="F300D3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Ladder Pipeline - Flowchart </a:t>
            </a:r>
            <a:endParaRPr lang="en-US" sz="3200" b="1" kern="0" dirty="0">
              <a:solidFill>
                <a:srgbClr val="F300D3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224" name="Rectangle 223">
            <a:extLst>
              <a:ext uri="{FF2B5EF4-FFF2-40B4-BE49-F238E27FC236}">
                <a16:creationId xmlns:a16="http://schemas.microsoft.com/office/drawing/2014/main" id="{A696DB39-7709-D544-8B99-D4B9AAB3562F}"/>
              </a:ext>
            </a:extLst>
          </p:cNvPr>
          <p:cNvSpPr/>
          <p:nvPr/>
        </p:nvSpPr>
        <p:spPr>
          <a:xfrm>
            <a:off x="5735630" y="1249854"/>
            <a:ext cx="6096000" cy="5212902"/>
          </a:xfrm>
          <a:prstGeom prst="rect">
            <a:avLst/>
          </a:prstGeom>
        </p:spPr>
        <p:txBody>
          <a:bodyPr>
            <a:spAutoFit/>
          </a:bodyPr>
          <a:lstStyle/>
          <a:p>
            <a:pPr marR="0" lvl="0" algn="just">
              <a:spcBef>
                <a:spcPts val="0"/>
              </a:spcBef>
              <a:spcAft>
                <a:spcPts val="0"/>
              </a:spcAft>
            </a:pPr>
            <a:r>
              <a:rPr lang="en-GB" b="1" dirty="0">
                <a:latin typeface="Arial" panose="020B0604020202020204" pitchFamily="34" charset="0"/>
                <a:ea typeface="SimSun" panose="02010600030101010101" pitchFamily="2" charset="-122"/>
              </a:rPr>
              <a:t>1. </a:t>
            </a:r>
            <a:r>
              <a:rPr lang="en-GB" b="1" dirty="0" err="1">
                <a:latin typeface="Arial" panose="020B0604020202020204" pitchFamily="34" charset="0"/>
                <a:ea typeface="SimSun" panose="02010600030101010101" pitchFamily="2" charset="-122"/>
              </a:rPr>
              <a:t>HiLine</a:t>
            </a:r>
            <a:r>
              <a:rPr lang="en-GB" b="1" dirty="0">
                <a:latin typeface="Arial" panose="020B0604020202020204" pitchFamily="34" charset="0"/>
                <a:ea typeface="SimSun" panose="02010600030101010101" pitchFamily="2" charset="-122"/>
              </a:rPr>
              <a:t> – Data processing: filtering, trimming and alignment of </a:t>
            </a:r>
            <a:r>
              <a:rPr lang="en-GB" b="1" dirty="0" err="1">
                <a:latin typeface="Arial" panose="020B0604020202020204" pitchFamily="34" charset="0"/>
                <a:ea typeface="SimSun" panose="02010600030101010101" pitchFamily="2" charset="-122"/>
              </a:rPr>
              <a:t>HiC</a:t>
            </a:r>
            <a:r>
              <a:rPr lang="en-GB" b="1" dirty="0">
                <a:latin typeface="Arial" panose="020B0604020202020204" pitchFamily="34" charset="0"/>
                <a:ea typeface="SimSun" panose="02010600030101010101" pitchFamily="2" charset="-122"/>
              </a:rPr>
              <a:t> reads</a:t>
            </a:r>
            <a:endParaRPr lang="en-US" sz="2000" b="1" dirty="0"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457200" marR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GB" b="1" u="sng" dirty="0">
                <a:solidFill>
                  <a:srgbClr val="740015"/>
                </a:solidFill>
                <a:latin typeface="Arial" panose="020B0604020202020204" pitchFamily="34" charset="0"/>
                <a:ea typeface="SimSun" panose="02010600030101010101" pitchFamily="2" charset="-122"/>
                <a:hlinkClick r:id="rId2"/>
              </a:rPr>
              <a:t>https://github.com/wtsi-hpag/HiLine</a:t>
            </a:r>
            <a:endParaRPr lang="en-US" sz="2000" b="1" dirty="0"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R="0" lvl="0" algn="just">
              <a:spcBef>
                <a:spcPts val="0"/>
              </a:spcBef>
              <a:spcAft>
                <a:spcPts val="0"/>
              </a:spcAft>
            </a:pPr>
            <a:r>
              <a:rPr lang="en-GB" b="1" dirty="0">
                <a:latin typeface="Arial" panose="020B0604020202020204" pitchFamily="34" charset="0"/>
                <a:ea typeface="SimSun" panose="02010600030101010101" pitchFamily="2" charset="-122"/>
              </a:rPr>
              <a:t>2. </a:t>
            </a:r>
            <a:r>
              <a:rPr lang="en-GB" b="1" dirty="0" err="1">
                <a:latin typeface="Arial" panose="020B0604020202020204" pitchFamily="34" charset="0"/>
                <a:ea typeface="SimSun" panose="02010600030101010101" pitchFamily="2" charset="-122"/>
              </a:rPr>
              <a:t>BreakHiC</a:t>
            </a:r>
            <a:r>
              <a:rPr lang="en-GB" b="1" dirty="0">
                <a:latin typeface="Arial" panose="020B0604020202020204" pitchFamily="34" charset="0"/>
                <a:ea typeface="SimSun" panose="02010600030101010101" pitchFamily="2" charset="-122"/>
              </a:rPr>
              <a:t> – Identifies contig breakpoints and removes errors at contig level </a:t>
            </a:r>
            <a:endParaRPr lang="en-US" sz="2000" b="1" dirty="0"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457200" algn="just">
              <a:lnSpc>
                <a:spcPct val="150000"/>
              </a:lnSpc>
            </a:pPr>
            <a:r>
              <a:rPr lang="en-GB" b="1" dirty="0">
                <a:solidFill>
                  <a:schemeClr val="accent1"/>
                </a:solidFill>
                <a:latin typeface="Arial" panose="020B0604020202020204" pitchFamily="34" charset="0"/>
                <a:ea typeface="SimSun" panose="02010600030101010101" pitchFamily="2" charset="-122"/>
                <a:hlinkClick r:id="rId3"/>
              </a:rPr>
              <a:t>https://github.com/wtsi-hpag/scaffHiC</a:t>
            </a:r>
            <a:endParaRPr lang="en-GB" b="1" dirty="0">
              <a:solidFill>
                <a:schemeClr val="accent1"/>
              </a:solidFill>
              <a:latin typeface="Arial" panose="020B0604020202020204" pitchFamily="34" charset="0"/>
              <a:ea typeface="SimSun" panose="02010600030101010101" pitchFamily="2" charset="-122"/>
            </a:endParaRPr>
          </a:p>
          <a:p>
            <a:pPr marR="0" lvl="0" algn="just">
              <a:spcBef>
                <a:spcPts val="0"/>
              </a:spcBef>
              <a:spcAft>
                <a:spcPts val="0"/>
              </a:spcAft>
            </a:pPr>
            <a:r>
              <a:rPr lang="en-GB" b="1" dirty="0">
                <a:latin typeface="Arial" panose="020B0604020202020204" pitchFamily="34" charset="0"/>
                <a:ea typeface="SimSun" panose="02010600030101010101" pitchFamily="2" charset="-122"/>
              </a:rPr>
              <a:t>3. 3D-DNA – Genome scaffolding to get chromosome level structures </a:t>
            </a:r>
          </a:p>
          <a:p>
            <a:pPr algn="just">
              <a:lnSpc>
                <a:spcPct val="150000"/>
              </a:lnSpc>
            </a:pPr>
            <a:r>
              <a:rPr lang="en-GB" b="1" dirty="0">
                <a:solidFill>
                  <a:srgbClr val="0070C0"/>
                </a:solidFill>
                <a:latin typeface="Arial" panose="020B0604020202020204" pitchFamily="34" charset="0"/>
                <a:ea typeface="SimSun" panose="02010600030101010101" pitchFamily="2" charset="-122"/>
              </a:rPr>
              <a:t>        </a:t>
            </a:r>
            <a:r>
              <a:rPr lang="en-GB" sz="2000" b="1" dirty="0">
                <a:solidFill>
                  <a:srgbClr val="0070C0"/>
                </a:solidFill>
                <a:latin typeface="Arial" panose="020B0604020202020204" pitchFamily="34" charset="0"/>
                <a:ea typeface="SimSun" panose="02010600030101010101" pitchFamily="2" charset="-122"/>
              </a:rPr>
              <a:t>https://</a:t>
            </a:r>
            <a:r>
              <a:rPr lang="en-GB" sz="2000" b="1" dirty="0" err="1">
                <a:solidFill>
                  <a:srgbClr val="0070C0"/>
                </a:solidFill>
                <a:latin typeface="Arial" panose="020B0604020202020204" pitchFamily="34" charset="0"/>
                <a:ea typeface="SimSun" panose="02010600030101010101" pitchFamily="2" charset="-122"/>
              </a:rPr>
              <a:t>github.com</a:t>
            </a:r>
            <a:r>
              <a:rPr lang="en-GB" sz="2000" b="1" dirty="0">
                <a:solidFill>
                  <a:srgbClr val="0070C0"/>
                </a:solidFill>
                <a:latin typeface="Arial" panose="020B0604020202020204" pitchFamily="34" charset="0"/>
                <a:ea typeface="SimSun" panose="02010600030101010101" pitchFamily="2" charset="-122"/>
              </a:rPr>
              <a:t>/</a:t>
            </a:r>
            <a:r>
              <a:rPr lang="en-GB" sz="2000" b="1" dirty="0" err="1">
                <a:solidFill>
                  <a:srgbClr val="0070C0"/>
                </a:solidFill>
                <a:latin typeface="Arial" panose="020B0604020202020204" pitchFamily="34" charset="0"/>
                <a:ea typeface="SimSun" panose="02010600030101010101" pitchFamily="2" charset="-122"/>
              </a:rPr>
              <a:t>theaidenlab</a:t>
            </a:r>
            <a:r>
              <a:rPr lang="en-GB" sz="2000" b="1" dirty="0">
                <a:solidFill>
                  <a:srgbClr val="0070C0"/>
                </a:solidFill>
                <a:latin typeface="Arial" panose="020B0604020202020204" pitchFamily="34" charset="0"/>
                <a:ea typeface="SimSun" panose="02010600030101010101" pitchFamily="2" charset="-122"/>
              </a:rPr>
              <a:t>/3d-dna</a:t>
            </a:r>
            <a:endParaRPr lang="en-US" sz="2000" b="1" dirty="0">
              <a:solidFill>
                <a:srgbClr val="0070C0"/>
              </a:solidFill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R="0" lvl="0" algn="just">
              <a:spcBef>
                <a:spcPts val="0"/>
              </a:spcBef>
              <a:spcAft>
                <a:spcPts val="0"/>
              </a:spcAft>
            </a:pPr>
            <a:r>
              <a:rPr lang="en-GB" b="1" dirty="0">
                <a:latin typeface="Arial" panose="020B0604020202020204" pitchFamily="34" charset="0"/>
                <a:ea typeface="SimSun" panose="02010600030101010101" pitchFamily="2" charset="-122"/>
              </a:rPr>
              <a:t>4. </a:t>
            </a:r>
            <a:r>
              <a:rPr lang="en-GB" b="1" dirty="0" err="1">
                <a:latin typeface="Arial" panose="020B0604020202020204" pitchFamily="34" charset="0"/>
                <a:ea typeface="SimSun" panose="02010600030101010101" pitchFamily="2" charset="-122"/>
              </a:rPr>
              <a:t>Caus</a:t>
            </a:r>
            <a:r>
              <a:rPr lang="en-GB" b="1" dirty="0">
                <a:latin typeface="Arial" panose="020B0604020202020204" pitchFamily="34" charset="0"/>
                <a:ea typeface="SimSun" panose="02010600030101010101" pitchFamily="2" charset="-122"/>
              </a:rPr>
              <a:t> – Chromosome assignment using synteny: uses contigs from </a:t>
            </a:r>
            <a:r>
              <a:rPr lang="en-GB" b="1" dirty="0" err="1">
                <a:latin typeface="Arial" panose="020B0604020202020204" pitchFamily="34" charset="0"/>
                <a:ea typeface="SimSun" panose="02010600030101010101" pitchFamily="2" charset="-122"/>
              </a:rPr>
              <a:t>BreakHiC</a:t>
            </a:r>
            <a:r>
              <a:rPr lang="en-GB" b="1" dirty="0">
                <a:latin typeface="Arial" panose="020B0604020202020204" pitchFamily="34" charset="0"/>
                <a:ea typeface="SimSun" panose="02010600030101010101" pitchFamily="2" charset="-122"/>
              </a:rPr>
              <a:t> to replace sequences in the 3D-DNA assembly</a:t>
            </a:r>
            <a:endParaRPr lang="en-US" sz="2000" b="1" dirty="0"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457200" marR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GB" b="1" dirty="0">
                <a:solidFill>
                  <a:srgbClr val="0070C0"/>
                </a:solidFill>
                <a:latin typeface="Arial" panose="020B0604020202020204" pitchFamily="34" charset="0"/>
                <a:ea typeface="SimSun" panose="02010600030101010101" pitchFamily="2" charset="-122"/>
              </a:rPr>
              <a:t>https://</a:t>
            </a:r>
            <a:r>
              <a:rPr lang="en-GB" b="1" dirty="0" err="1">
                <a:solidFill>
                  <a:srgbClr val="0070C0"/>
                </a:solidFill>
                <a:latin typeface="Arial" panose="020B0604020202020204" pitchFamily="34" charset="0"/>
                <a:ea typeface="SimSun" panose="02010600030101010101" pitchFamily="2" charset="-122"/>
              </a:rPr>
              <a:t>github.com</a:t>
            </a:r>
            <a:r>
              <a:rPr lang="en-GB" b="1" dirty="0">
                <a:solidFill>
                  <a:srgbClr val="0070C0"/>
                </a:solidFill>
                <a:latin typeface="Arial" panose="020B0604020202020204" pitchFamily="34" charset="0"/>
                <a:ea typeface="SimSun" panose="02010600030101010101" pitchFamily="2" charset="-122"/>
              </a:rPr>
              <a:t>/</a:t>
            </a:r>
            <a:r>
              <a:rPr lang="en-GB" b="1" dirty="0" err="1">
                <a:solidFill>
                  <a:srgbClr val="0070C0"/>
                </a:solidFill>
                <a:latin typeface="Arial" panose="020B0604020202020204" pitchFamily="34" charset="0"/>
                <a:ea typeface="SimSun" panose="02010600030101010101" pitchFamily="2" charset="-122"/>
              </a:rPr>
              <a:t>wtsi-hpag</a:t>
            </a:r>
            <a:r>
              <a:rPr lang="en-GB" b="1" dirty="0">
                <a:solidFill>
                  <a:srgbClr val="0070C0"/>
                </a:solidFill>
                <a:latin typeface="Arial" panose="020B0604020202020204" pitchFamily="34" charset="0"/>
                <a:ea typeface="SimSun" panose="02010600030101010101" pitchFamily="2" charset="-122"/>
              </a:rPr>
              <a:t>/</a:t>
            </a:r>
            <a:r>
              <a:rPr lang="en-GB" b="1" dirty="0" err="1">
                <a:solidFill>
                  <a:srgbClr val="0070C0"/>
                </a:solidFill>
                <a:latin typeface="Arial" panose="020B0604020202020204" pitchFamily="34" charset="0"/>
                <a:ea typeface="SimSun" panose="02010600030101010101" pitchFamily="2" charset="-122"/>
              </a:rPr>
              <a:t>caus</a:t>
            </a:r>
            <a:endParaRPr lang="en-GB" b="1" dirty="0">
              <a:latin typeface="Arial" panose="020B0604020202020204" pitchFamily="34" charset="0"/>
              <a:ea typeface="SimSun" panose="02010600030101010101" pitchFamily="2" charset="-122"/>
            </a:endParaRPr>
          </a:p>
          <a:p>
            <a:pPr marR="0" lvl="0" algn="just">
              <a:spcBef>
                <a:spcPts val="0"/>
              </a:spcBef>
              <a:spcAft>
                <a:spcPts val="0"/>
              </a:spcAft>
            </a:pPr>
            <a:r>
              <a:rPr lang="en-GB" b="1" dirty="0">
                <a:latin typeface="Arial" panose="020B0604020202020204" pitchFamily="34" charset="0"/>
                <a:ea typeface="SimSun" panose="02010600030101010101" pitchFamily="2" charset="-122"/>
              </a:rPr>
              <a:t>5. </a:t>
            </a:r>
            <a:r>
              <a:rPr lang="en-GB" b="1" dirty="0" err="1">
                <a:latin typeface="Arial" panose="020B0604020202020204" pitchFamily="34" charset="0"/>
                <a:ea typeface="SimSun" panose="02010600030101010101" pitchFamily="2" charset="-122"/>
              </a:rPr>
              <a:t>ScaffHiC</a:t>
            </a:r>
            <a:r>
              <a:rPr lang="en-GB" b="1" dirty="0">
                <a:latin typeface="Arial" panose="020B0604020202020204" pitchFamily="34" charset="0"/>
                <a:ea typeface="SimSun" panose="02010600030101010101" pitchFamily="2" charset="-122"/>
              </a:rPr>
              <a:t> – Removes errors in scaffolds and make alternative joins with broken contigs </a:t>
            </a:r>
            <a:endParaRPr lang="en-US" sz="2000" b="1" dirty="0"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457200" marR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GB" b="1" dirty="0">
                <a:solidFill>
                  <a:srgbClr val="0070C0"/>
                </a:solidFill>
                <a:latin typeface="Arial" panose="020B0604020202020204" pitchFamily="34" charset="0"/>
                <a:ea typeface="SimSun" panose="02010600030101010101" pitchFamily="2" charset="-122"/>
              </a:rPr>
              <a:t>https://</a:t>
            </a:r>
            <a:r>
              <a:rPr lang="en-GB" b="1" dirty="0" err="1">
                <a:solidFill>
                  <a:srgbClr val="0070C0"/>
                </a:solidFill>
                <a:latin typeface="Arial" panose="020B0604020202020204" pitchFamily="34" charset="0"/>
                <a:ea typeface="SimSun" panose="02010600030101010101" pitchFamily="2" charset="-122"/>
              </a:rPr>
              <a:t>github.com</a:t>
            </a:r>
            <a:r>
              <a:rPr lang="en-GB" b="1" dirty="0">
                <a:solidFill>
                  <a:srgbClr val="0070C0"/>
                </a:solidFill>
                <a:latin typeface="Arial" panose="020B0604020202020204" pitchFamily="34" charset="0"/>
                <a:ea typeface="SimSun" panose="02010600030101010101" pitchFamily="2" charset="-122"/>
              </a:rPr>
              <a:t>/</a:t>
            </a:r>
            <a:r>
              <a:rPr lang="en-GB" b="1" dirty="0" err="1">
                <a:solidFill>
                  <a:srgbClr val="0070C0"/>
                </a:solidFill>
                <a:latin typeface="Arial" panose="020B0604020202020204" pitchFamily="34" charset="0"/>
                <a:ea typeface="SimSun" panose="02010600030101010101" pitchFamily="2" charset="-122"/>
              </a:rPr>
              <a:t>wtsi-hpag</a:t>
            </a:r>
            <a:r>
              <a:rPr lang="en-GB" b="1" dirty="0">
                <a:solidFill>
                  <a:srgbClr val="0070C0"/>
                </a:solidFill>
                <a:latin typeface="Arial" panose="020B0604020202020204" pitchFamily="34" charset="0"/>
                <a:ea typeface="SimSun" panose="02010600030101010101" pitchFamily="2" charset="-122"/>
              </a:rPr>
              <a:t>/</a:t>
            </a:r>
            <a:r>
              <a:rPr lang="en-GB" b="1" dirty="0" err="1">
                <a:solidFill>
                  <a:srgbClr val="0070C0"/>
                </a:solidFill>
                <a:latin typeface="Arial" panose="020B0604020202020204" pitchFamily="34" charset="0"/>
                <a:ea typeface="SimSun" panose="02010600030101010101" pitchFamily="2" charset="-122"/>
              </a:rPr>
              <a:t>scaffHiC</a:t>
            </a:r>
            <a:endParaRPr lang="en-US" sz="2000" b="1" dirty="0">
              <a:solidFill>
                <a:srgbClr val="0070C0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30192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Rectangle 5">
            <a:extLst>
              <a:ext uri="{FF2B5EF4-FFF2-40B4-BE49-F238E27FC236}">
                <a16:creationId xmlns:a16="http://schemas.microsoft.com/office/drawing/2014/main" id="{70D3B3C9-52DF-294C-AAD8-E59A0B8EB06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44394" y="908662"/>
            <a:ext cx="8925289" cy="666301"/>
          </a:xfrm>
          <a:prstGeom prst="rect">
            <a:avLst/>
          </a:prstGeom>
          <a:solidFill>
            <a:schemeClr val="bg1"/>
          </a:solidFill>
          <a:ln w="25400">
            <a:solidFill>
              <a:srgbClr val="00FF00"/>
            </a:solidFill>
          </a:ln>
        </p:spPr>
        <p:txBody>
          <a:bodyPr anchor="b"/>
          <a:lstStyle/>
          <a:p>
            <a:pPr algn="ctr">
              <a:defRPr/>
            </a:pPr>
            <a:r>
              <a:rPr lang="en-US" sz="3200" b="1" i="1" kern="0" dirty="0"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CAUS – Chromosome Assignment Using Synteny</a:t>
            </a:r>
            <a:endParaRPr lang="en-US" sz="3200" b="1" kern="0" dirty="0">
              <a:solidFill>
                <a:srgbClr val="FF0000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grpSp>
        <p:nvGrpSpPr>
          <p:cNvPr id="227" name="Group 226">
            <a:extLst>
              <a:ext uri="{FF2B5EF4-FFF2-40B4-BE49-F238E27FC236}">
                <a16:creationId xmlns:a16="http://schemas.microsoft.com/office/drawing/2014/main" id="{1DF08B13-3ECF-6944-A791-D4F9ECDA8F80}"/>
              </a:ext>
            </a:extLst>
          </p:cNvPr>
          <p:cNvGrpSpPr/>
          <p:nvPr/>
        </p:nvGrpSpPr>
        <p:grpSpPr>
          <a:xfrm>
            <a:off x="311287" y="1608966"/>
            <a:ext cx="11381362" cy="4889110"/>
            <a:chOff x="170770" y="1608966"/>
            <a:chExt cx="11562197" cy="4889110"/>
          </a:xfrm>
        </p:grpSpPr>
        <p:sp>
          <p:nvSpPr>
            <p:cNvPr id="8" name="TextBox 81">
              <a:extLst>
                <a:ext uri="{FF2B5EF4-FFF2-40B4-BE49-F238E27FC236}">
                  <a16:creationId xmlns:a16="http://schemas.microsoft.com/office/drawing/2014/main" id="{0C04687D-8048-594C-BE14-54A4D819AF9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63751" y="5905251"/>
              <a:ext cx="3196388" cy="5928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>
              <a:noAutofit/>
            </a:bodyPr>
            <a:lstStyle/>
            <a:p>
              <a:pPr marL="0" marR="0">
                <a:spcBef>
                  <a:spcPts val="0"/>
                </a:spcBef>
                <a:spcAft>
                  <a:spcPts val="0"/>
                </a:spcAft>
              </a:pPr>
              <a:r>
                <a:rPr lang="en-GB" b="1" dirty="0">
                  <a:solidFill>
                    <a:srgbClr val="000000"/>
                  </a:solidFill>
                  <a:latin typeface="Times New Roman" panose="02020603050405020304" pitchFamily="18" charset="0"/>
                  <a:ea typeface="SimSun" panose="02010600030101010101" pitchFamily="2" charset="-122"/>
                  <a:cs typeface="Times New Roman" panose="02020603050405020304" pitchFamily="18" charset="0"/>
                </a:rPr>
                <a:t>Primary contigs</a:t>
              </a:r>
              <a:endParaRPr lang="en-US" b="1" dirty="0">
                <a:effectLst/>
                <a:latin typeface="Times New Roman" panose="02020603050405020304" pitchFamily="18" charset="0"/>
                <a:ea typeface="SimSun" panose="02010600030101010101" pitchFamily="2" charset="-122"/>
              </a:endParaRPr>
            </a:p>
          </p:txBody>
        </p:sp>
        <p:sp>
          <p:nvSpPr>
            <p:cNvPr id="9" name="TextBox 81">
              <a:extLst>
                <a:ext uri="{FF2B5EF4-FFF2-40B4-BE49-F238E27FC236}">
                  <a16:creationId xmlns:a16="http://schemas.microsoft.com/office/drawing/2014/main" id="{4A344D01-2736-854C-AF52-D4DFB93A178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5400000">
              <a:off x="-620790" y="3458413"/>
              <a:ext cx="2142649" cy="55952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>
              <a:noAutofit/>
            </a:bodyPr>
            <a:lstStyle/>
            <a:p>
              <a:pPr marL="0" marR="0">
                <a:spcBef>
                  <a:spcPts val="0"/>
                </a:spcBef>
                <a:spcAft>
                  <a:spcPts val="0"/>
                </a:spcAft>
              </a:pPr>
              <a:r>
                <a:rPr lang="en-GB" b="1" kern="12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  <a:cs typeface="Times New Roman" panose="02020603050405020304" pitchFamily="18" charset="0"/>
                </a:rPr>
                <a:t>3D-dna assembly </a:t>
              </a:r>
              <a:endParaRPr lang="en-US" b="1" dirty="0">
                <a:effectLst/>
                <a:latin typeface="Times New Roman" panose="02020603050405020304" pitchFamily="18" charset="0"/>
                <a:ea typeface="SimSun" panose="02010600030101010101" pitchFamily="2" charset="-122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4DB069E-1725-F34D-8C15-9F59CC1929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6128" y="4249265"/>
              <a:ext cx="1357191" cy="1468745"/>
            </a:xfrm>
            <a:prstGeom prst="rect">
              <a:avLst/>
            </a:prstGeom>
            <a:noFill/>
            <a:ln w="9525">
              <a:solidFill>
                <a:srgbClr val="000066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 anchor="ctr">
              <a:noAutofit/>
            </a:bodyPr>
            <a:lstStyle/>
            <a:p>
              <a:endParaRPr lang="en-US" b="1"/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9ADF92E7-78F1-3041-AC7E-B5A1675E3283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V="1">
              <a:off x="797317" y="4475277"/>
              <a:ext cx="1346002" cy="1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7ECEFDF-C667-3744-BF91-812B3812DA25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V="1">
              <a:off x="797317" y="4579037"/>
              <a:ext cx="1346002" cy="1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2FA63661-605E-1D4D-BE6D-048E3FF03DA8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V="1">
              <a:off x="788313" y="4688576"/>
              <a:ext cx="1346002" cy="1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456C539-7D93-F949-A57B-A5FE91091135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V="1">
              <a:off x="782033" y="4785630"/>
              <a:ext cx="1346002" cy="1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8900DCE2-CEC9-4340-9C63-4F0B91930FAC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V="1">
              <a:off x="797317" y="4904875"/>
              <a:ext cx="1346002" cy="1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72001E5-819C-ED4A-8628-E0375EBF252B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V="1">
              <a:off x="783812" y="5010705"/>
              <a:ext cx="1346002" cy="1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8C37FD5-5759-974E-B873-2646E45A2098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V="1">
              <a:off x="788313" y="5123245"/>
              <a:ext cx="1346002" cy="1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58ADAF7F-E0C4-C443-B2F7-DB5679546662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V="1">
              <a:off x="797317" y="5218443"/>
              <a:ext cx="1346002" cy="1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C3CE3986-205C-4341-BAA9-5CA0E16A4A9E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V="1">
              <a:off x="783812" y="5318495"/>
              <a:ext cx="1346002" cy="1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E466F73-A90F-A243-97FA-7CA0DD791BAB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779311" y="5425254"/>
              <a:ext cx="1364009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F1EAD4A6-633F-AA49-9061-B6329A4DF357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V="1">
              <a:off x="797317" y="5521596"/>
              <a:ext cx="1346002" cy="1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F038D7C-69E7-2E4A-A373-2A26A2FE46AD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783812" y="5623503"/>
              <a:ext cx="1359508" cy="4444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8BD00A41-738C-F14C-AC93-0CDAA6994E01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887350" y="4249265"/>
              <a:ext cx="0" cy="1480997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79BDE524-6CA4-604C-9AD3-076844B2676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139961" y="3524079"/>
              <a:ext cx="794873" cy="727949"/>
              <a:chOff x="2079834" y="1361345"/>
              <a:chExt cx="1291330" cy="1199652"/>
            </a:xfrm>
          </p:grpSpPr>
          <p:sp>
            <p:nvSpPr>
              <p:cNvPr id="144" name="Rectangle 143">
                <a:extLst>
                  <a:ext uri="{FF2B5EF4-FFF2-40B4-BE49-F238E27FC236}">
                    <a16:creationId xmlns:a16="http://schemas.microsoft.com/office/drawing/2014/main" id="{FB9FC08A-A7F6-C64B-9B82-12F560DE09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82035" y="1361345"/>
                <a:ext cx="1289129" cy="1199652"/>
              </a:xfrm>
              <a:prstGeom prst="rect">
                <a:avLst/>
              </a:prstGeom>
              <a:noFill/>
              <a:ln w="9525">
                <a:solidFill>
                  <a:srgbClr val="000066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n-US" b="1"/>
              </a:p>
            </p:txBody>
          </p:sp>
          <p:cxnSp>
            <p:nvCxnSpPr>
              <p:cNvPr id="145" name="Straight Connector 144">
                <a:extLst>
                  <a:ext uri="{FF2B5EF4-FFF2-40B4-BE49-F238E27FC236}">
                    <a16:creationId xmlns:a16="http://schemas.microsoft.com/office/drawing/2014/main" id="{004BFF90-8AA4-2149-879D-4501C567C475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V="1">
                <a:off x="2092662" y="1559172"/>
                <a:ext cx="1278502" cy="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45D0A6A8-765D-5B42-ADAD-5F1CA2D54E69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V="1">
                <a:off x="2084110" y="1740443"/>
                <a:ext cx="1278502" cy="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47" name="Straight Connector 146">
                <a:extLst>
                  <a:ext uri="{FF2B5EF4-FFF2-40B4-BE49-F238E27FC236}">
                    <a16:creationId xmlns:a16="http://schemas.microsoft.com/office/drawing/2014/main" id="{47083BA6-F516-D44A-A085-E2F86A3938C4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V="1">
                <a:off x="2092662" y="1907450"/>
                <a:ext cx="1278502" cy="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48" name="Straight Connector 147">
                <a:extLst>
                  <a:ext uri="{FF2B5EF4-FFF2-40B4-BE49-F238E27FC236}">
                    <a16:creationId xmlns:a16="http://schemas.microsoft.com/office/drawing/2014/main" id="{F492ADA5-27A0-3C47-89A2-0423C49ABC96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V="1">
                <a:off x="2084110" y="2074488"/>
                <a:ext cx="1278502" cy="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49" name="Straight Connector 148">
                <a:extLst>
                  <a:ext uri="{FF2B5EF4-FFF2-40B4-BE49-F238E27FC236}">
                    <a16:creationId xmlns:a16="http://schemas.microsoft.com/office/drawing/2014/main" id="{91698A90-8705-AF41-8348-5F36CE5549A8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V="1">
                <a:off x="2079834" y="2241527"/>
                <a:ext cx="1278502" cy="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50" name="Straight Connector 149">
                <a:extLst>
                  <a:ext uri="{FF2B5EF4-FFF2-40B4-BE49-F238E27FC236}">
                    <a16:creationId xmlns:a16="http://schemas.microsoft.com/office/drawing/2014/main" id="{2DD38915-D31A-EC48-906C-A8140DBD192A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V="1">
                <a:off x="2092662" y="2560996"/>
                <a:ext cx="1278502" cy="1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51" name="Straight Connector 150">
                <a:extLst>
                  <a:ext uri="{FF2B5EF4-FFF2-40B4-BE49-F238E27FC236}">
                    <a16:creationId xmlns:a16="http://schemas.microsoft.com/office/drawing/2014/main" id="{BDB78A26-C7E8-5F4B-B1CF-06E19E99A12A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>
                <a:off x="2265837" y="1361345"/>
                <a:ext cx="2138" cy="1185574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52" name="Straight Connector 151">
                <a:extLst>
                  <a:ext uri="{FF2B5EF4-FFF2-40B4-BE49-F238E27FC236}">
                    <a16:creationId xmlns:a16="http://schemas.microsoft.com/office/drawing/2014/main" id="{3E4BA602-AEB6-6B4B-9252-27E444321EE4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>
                <a:off x="2445426" y="1361345"/>
                <a:ext cx="2138" cy="1195099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53" name="Straight Connector 152">
                <a:extLst>
                  <a:ext uri="{FF2B5EF4-FFF2-40B4-BE49-F238E27FC236}">
                    <a16:creationId xmlns:a16="http://schemas.microsoft.com/office/drawing/2014/main" id="{17A6CCA6-DFEA-8D4E-A969-26BDD4399F45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>
                <a:off x="3193713" y="1361345"/>
                <a:ext cx="2138" cy="1185574"/>
              </a:xfrm>
              <a:prstGeom prst="line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FEF10410-46E0-2E4B-941E-C603B75249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7477" y="2285316"/>
              <a:ext cx="1335576" cy="1238763"/>
            </a:xfrm>
            <a:prstGeom prst="rect">
              <a:avLst/>
            </a:prstGeom>
            <a:noFill/>
            <a:ln w="9525">
              <a:solidFill>
                <a:srgbClr val="000066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 anchor="ctr">
              <a:noAutofit/>
            </a:bodyPr>
            <a:lstStyle/>
            <a:p>
              <a:endParaRPr lang="en-US" b="1"/>
            </a:p>
          </p:txBody>
        </p: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56173A76-D2B2-4249-89C4-03074C85112D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V="1">
              <a:off x="2958588" y="2381182"/>
              <a:ext cx="1336480" cy="1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07397455-5280-1140-B03B-3F5F6DF75A16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V="1">
              <a:off x="2958588" y="2465269"/>
              <a:ext cx="1336480" cy="1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BDCD376-2070-BE46-91AF-C12F7DB45BCD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V="1">
              <a:off x="2949649" y="2549357"/>
              <a:ext cx="1336480" cy="1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7821BF85-9C71-034A-AEE5-FAAC6FA50F00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V="1">
              <a:off x="2937632" y="2637870"/>
              <a:ext cx="1336480" cy="1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F652A9C0-DCB7-D645-9BEE-F7F6B534232E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V="1">
              <a:off x="2958588" y="2730809"/>
              <a:ext cx="1336480" cy="1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813EE9BF-14F2-3444-9BBC-CEB45EEA5890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V="1">
              <a:off x="2945179" y="2832599"/>
              <a:ext cx="1336480" cy="1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1E2B9387-C1E2-2846-8786-37BD08521F2D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V="1">
              <a:off x="2949649" y="2929964"/>
              <a:ext cx="1336480" cy="1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08BB9F0D-96A2-D349-8390-479A5747F5AF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V="1">
              <a:off x="2958588" y="3027327"/>
              <a:ext cx="1336480" cy="1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E75C7882-33B2-604A-8BAD-8A7E862F445A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V="1">
              <a:off x="2945179" y="3129117"/>
              <a:ext cx="1336480" cy="1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2A13C0F8-439F-F148-A859-1CFA6E508D77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V="1">
              <a:off x="2940709" y="3226482"/>
              <a:ext cx="1336480" cy="1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12C01A6-5276-FC4D-9778-8CC3057F0484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V="1">
              <a:off x="2958588" y="3345975"/>
              <a:ext cx="1336480" cy="1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E7FF2C72-B3F8-E649-A928-B94B45B87BC5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V="1">
              <a:off x="2945179" y="3438914"/>
              <a:ext cx="1336480" cy="1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F6B4FAF2-136E-F143-8DE2-E3EC74ECDAC3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3045750" y="2265621"/>
              <a:ext cx="2234" cy="1259098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A513D29-89BC-0344-BD82-23E58D2AC929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3139617" y="2271400"/>
              <a:ext cx="2234" cy="1259098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C01F57D-550E-894A-851F-F82508EDE8C1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4015703" y="2271400"/>
              <a:ext cx="2234" cy="1259098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4A4A474A-5E12-D348-84D9-1AD25713C1CC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3233483" y="2271400"/>
              <a:ext cx="2234" cy="1259098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CE7CAC15-B79D-DF44-9BA3-40EC89D28F98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3327349" y="2271400"/>
              <a:ext cx="2234" cy="1259098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827F8CCE-7DB2-C14F-A37B-30E7D0A27E66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3421216" y="2271400"/>
              <a:ext cx="2234" cy="1259098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1B59CAEE-EF8A-C543-AA7B-494D3352FEBC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3515082" y="2266974"/>
              <a:ext cx="2234" cy="1259098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35A9AB12-A1D2-DF40-9387-B46FFCF561C4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3613418" y="2266974"/>
              <a:ext cx="2234" cy="1259098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07F48323-5B70-6548-8A1F-C21192A57B3E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3716225" y="2271400"/>
              <a:ext cx="2234" cy="1259098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B53038B7-94E6-A94E-AE9C-7A47F4B73B7E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4109570" y="2271400"/>
              <a:ext cx="2234" cy="1259098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FD277099-81CA-5B4D-8E84-36120846233A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3819031" y="2265621"/>
              <a:ext cx="2234" cy="1259098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2C0FDC40-F72D-BC4C-B7A2-CE7384260F4D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4194497" y="2271400"/>
              <a:ext cx="2234" cy="1259098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51" name="TextBox 81">
              <a:extLst>
                <a:ext uri="{FF2B5EF4-FFF2-40B4-BE49-F238E27FC236}">
                  <a16:creationId xmlns:a16="http://schemas.microsoft.com/office/drawing/2014/main" id="{97C0A189-52BA-2646-B5E6-78F00245C52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13530" y="4814589"/>
              <a:ext cx="1255545" cy="59282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>
              <a:noAutofit/>
            </a:bodyPr>
            <a:lstStyle/>
            <a:p>
              <a:pPr marL="0" marR="0">
                <a:spcBef>
                  <a:spcPts val="0"/>
                </a:spcBef>
                <a:spcAft>
                  <a:spcPts val="0"/>
                </a:spcAft>
              </a:pPr>
              <a:r>
                <a:rPr lang="en-GB" b="1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SimSun" panose="02010600030101010101" pitchFamily="2" charset="-122"/>
                  <a:cs typeface="Times New Roman" panose="02020603050405020304" pitchFamily="18" charset="0"/>
                </a:rPr>
                <a:t>Ctg</a:t>
              </a:r>
              <a:r>
                <a:rPr lang="en-GB" b="1" kern="12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  <a:cs typeface="Times New Roman" panose="02020603050405020304" pitchFamily="18" charset="0"/>
                </a:rPr>
                <a:t> 1</a:t>
              </a:r>
              <a:endParaRPr lang="en-US" b="1" dirty="0">
                <a:effectLst/>
                <a:latin typeface="Times New Roman" panose="02020603050405020304" pitchFamily="18" charset="0"/>
                <a:ea typeface="SimSun" panose="02010600030101010101" pitchFamily="2" charset="-122"/>
              </a:endParaRPr>
            </a:p>
          </p:txBody>
        </p:sp>
        <p:sp>
          <p:nvSpPr>
            <p:cNvPr id="52" name="TextBox 81">
              <a:extLst>
                <a:ext uri="{FF2B5EF4-FFF2-40B4-BE49-F238E27FC236}">
                  <a16:creationId xmlns:a16="http://schemas.microsoft.com/office/drawing/2014/main" id="{B311DEC4-431B-B943-96B4-9D190E351D2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63611" y="3780133"/>
              <a:ext cx="1231249" cy="59282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>
              <a:noAutofit/>
            </a:bodyPr>
            <a:lstStyle/>
            <a:p>
              <a:pPr marL="0" marR="0">
                <a:spcBef>
                  <a:spcPts val="0"/>
                </a:spcBef>
                <a:spcAft>
                  <a:spcPts val="0"/>
                </a:spcAft>
              </a:pPr>
              <a:r>
                <a:rPr lang="en-GB" b="1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SimSun" panose="02010600030101010101" pitchFamily="2" charset="-122"/>
                  <a:cs typeface="Times New Roman" panose="02020603050405020304" pitchFamily="18" charset="0"/>
                </a:rPr>
                <a:t>Ctg</a:t>
              </a:r>
              <a:r>
                <a:rPr lang="en-GB" b="1" kern="12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  <a:cs typeface="Times New Roman" panose="02020603050405020304" pitchFamily="18" charset="0"/>
                </a:rPr>
                <a:t> 2</a:t>
              </a:r>
              <a:endParaRPr lang="en-US" b="1" dirty="0">
                <a:effectLst/>
                <a:latin typeface="Times New Roman" panose="02020603050405020304" pitchFamily="18" charset="0"/>
                <a:ea typeface="SimSun" panose="02010600030101010101" pitchFamily="2" charset="-122"/>
              </a:endParaRPr>
            </a:p>
          </p:txBody>
        </p:sp>
        <p:sp>
          <p:nvSpPr>
            <p:cNvPr id="53" name="TextBox 81">
              <a:extLst>
                <a:ext uri="{FF2B5EF4-FFF2-40B4-BE49-F238E27FC236}">
                  <a16:creationId xmlns:a16="http://schemas.microsoft.com/office/drawing/2014/main" id="{48D6AC2F-9166-8D4C-92C4-784196282CF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86725" y="2560747"/>
              <a:ext cx="1171223" cy="59282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>
              <a:noAutofit/>
            </a:bodyPr>
            <a:lstStyle/>
            <a:p>
              <a:pPr marL="0" marR="0">
                <a:spcBef>
                  <a:spcPts val="0"/>
                </a:spcBef>
                <a:spcAft>
                  <a:spcPts val="0"/>
                </a:spcAft>
              </a:pPr>
              <a:r>
                <a:rPr lang="en-GB" b="1" dirty="0" err="1">
                  <a:solidFill>
                    <a:srgbClr val="000000"/>
                  </a:solidFill>
                  <a:latin typeface="Times New Roman" panose="02020603050405020304" pitchFamily="18" charset="0"/>
                  <a:ea typeface="SimSun" panose="02010600030101010101" pitchFamily="2" charset="-122"/>
                  <a:cs typeface="Times New Roman" panose="02020603050405020304" pitchFamily="18" charset="0"/>
                </a:rPr>
                <a:t>Ctg</a:t>
              </a:r>
              <a:r>
                <a:rPr lang="en-GB" b="1" kern="12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  <a:cs typeface="Times New Roman" panose="02020603050405020304" pitchFamily="18" charset="0"/>
                </a:rPr>
                <a:t> 3</a:t>
              </a:r>
              <a:endParaRPr lang="en-US" b="1" dirty="0">
                <a:effectLst/>
                <a:latin typeface="Times New Roman" panose="02020603050405020304" pitchFamily="18" charset="0"/>
                <a:ea typeface="SimSun" panose="02010600030101010101" pitchFamily="2" charset="-122"/>
              </a:endParaRP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15D206AA-4366-A147-8C7C-DD6B6D475E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8948" y="2278533"/>
              <a:ext cx="3500257" cy="3444744"/>
            </a:xfrm>
            <a:prstGeom prst="rect">
              <a:avLst/>
            </a:prstGeom>
            <a:noFill/>
            <a:ln w="9525" algn="ctr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b="1"/>
            </a:p>
          </p:txBody>
        </p: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11DC76C0-6A3C-6F4D-B725-06309BE8FCE3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V="1">
              <a:off x="2136132" y="4165330"/>
              <a:ext cx="786977" cy="1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96F831DF-9B18-DF49-9022-6432A0281358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V="1">
              <a:off x="797317" y="4377021"/>
              <a:ext cx="1346002" cy="1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71DB7B02-921F-4F44-99F4-FC345EF84A40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981160" y="4243486"/>
              <a:ext cx="0" cy="1480997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EF40ED39-FEBD-6949-B987-4643ED25055B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1074970" y="4249265"/>
              <a:ext cx="0" cy="1480997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21AD986C-EE4B-A04B-A6A9-61B4862A7F4A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1168779" y="4249265"/>
              <a:ext cx="0" cy="1480997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6648EA21-8AF4-644E-83ED-643174BD3D5E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1262588" y="4249265"/>
              <a:ext cx="0" cy="1480997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33D1D02A-D9B9-2049-8D97-F93C213E886D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1356399" y="4249265"/>
              <a:ext cx="0" cy="1480997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C8E19495-22CA-DD47-AA05-6682E5CDC742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1450208" y="4249265"/>
              <a:ext cx="0" cy="1480997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25E81A5B-64B6-C74B-95B0-F255DA3F1DAB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1544017" y="4249265"/>
              <a:ext cx="0" cy="1480997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E038A662-FD67-A242-B78B-F8882375ADFB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1637828" y="4249265"/>
              <a:ext cx="0" cy="1480997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5AE83B89-BFF9-C64D-BE0B-4E0025B9B303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1731637" y="4243486"/>
              <a:ext cx="0" cy="1480997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F1917701-55E1-D340-9FE5-3A2C20993B33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1825446" y="4243486"/>
              <a:ext cx="0" cy="1480997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83BB952A-8F71-5C4B-8777-12508D451AD3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1936559" y="4249265"/>
              <a:ext cx="0" cy="146191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63E45086-7515-6F42-92C6-12F8652B3BF2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2045952" y="4243486"/>
              <a:ext cx="0" cy="1480997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3045C180-911C-8942-8CC6-E088364A1D8D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2602255" y="3514150"/>
              <a:ext cx="1316" cy="719407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BE2D4A48-1004-B34B-A5B2-AE1CC9D6BC87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2490058" y="3524079"/>
              <a:ext cx="1316" cy="719407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96EF708A-88C2-2D49-A024-51DFC35D497A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2705204" y="3540709"/>
              <a:ext cx="1316" cy="719407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72" name="Flowchart: Connector 254">
              <a:extLst>
                <a:ext uri="{FF2B5EF4-FFF2-40B4-BE49-F238E27FC236}">
                  <a16:creationId xmlns:a16="http://schemas.microsoft.com/office/drawing/2014/main" id="{F32DB1A6-6E0C-CB40-BFFB-25081553AA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5983" y="5642002"/>
              <a:ext cx="44847" cy="52807"/>
            </a:xfrm>
            <a:prstGeom prst="flowChartConnector">
              <a:avLst/>
            </a:prstGeom>
            <a:noFill/>
            <a:ln w="9525" algn="ctr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b="1"/>
            </a:p>
          </p:txBody>
        </p:sp>
        <p:sp>
          <p:nvSpPr>
            <p:cNvPr id="73" name="Flowchart: Connector 255">
              <a:extLst>
                <a:ext uri="{FF2B5EF4-FFF2-40B4-BE49-F238E27FC236}">
                  <a16:creationId xmlns:a16="http://schemas.microsoft.com/office/drawing/2014/main" id="{E6B733AA-7A2F-E046-905D-D9B7F97D48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6788" y="4931090"/>
              <a:ext cx="44847" cy="52807"/>
            </a:xfrm>
            <a:prstGeom prst="flowChartConnector">
              <a:avLst/>
            </a:prstGeom>
            <a:noFill/>
            <a:ln w="9525" algn="ctr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b="1"/>
            </a:p>
          </p:txBody>
        </p:sp>
        <p:sp>
          <p:nvSpPr>
            <p:cNvPr id="74" name="Flowchart: Connector 256">
              <a:extLst>
                <a:ext uri="{FF2B5EF4-FFF2-40B4-BE49-F238E27FC236}">
                  <a16:creationId xmlns:a16="http://schemas.microsoft.com/office/drawing/2014/main" id="{0FDA83D4-9D10-1E44-BAC8-EDE10208419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2074824" y="4283755"/>
              <a:ext cx="44847" cy="52807"/>
            </a:xfrm>
            <a:prstGeom prst="flowChartConnector">
              <a:avLst/>
            </a:prstGeom>
            <a:noFill/>
            <a:ln w="9525" algn="ctr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b="1"/>
            </a:p>
          </p:txBody>
        </p:sp>
        <p:sp>
          <p:nvSpPr>
            <p:cNvPr id="75" name="Flowchart: Connector 257">
              <a:extLst>
                <a:ext uri="{FF2B5EF4-FFF2-40B4-BE49-F238E27FC236}">
                  <a16:creationId xmlns:a16="http://schemas.microsoft.com/office/drawing/2014/main" id="{82409EA5-78F0-B84D-B870-304AB437FA6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2186222" y="4168160"/>
              <a:ext cx="44847" cy="52807"/>
            </a:xfrm>
            <a:prstGeom prst="flowChartConnector">
              <a:avLst/>
            </a:prstGeom>
            <a:noFill/>
            <a:ln w="9525" algn="ctr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b="1"/>
            </a:p>
          </p:txBody>
        </p:sp>
        <p:sp>
          <p:nvSpPr>
            <p:cNvPr id="76" name="Flowchart: Connector 258">
              <a:extLst>
                <a:ext uri="{FF2B5EF4-FFF2-40B4-BE49-F238E27FC236}">
                  <a16:creationId xmlns:a16="http://schemas.microsoft.com/office/drawing/2014/main" id="{3BB0A0AC-02ED-4747-B0C5-E3094D59308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2297622" y="4087243"/>
              <a:ext cx="44847" cy="52807"/>
            </a:xfrm>
            <a:prstGeom prst="flowChartConnector">
              <a:avLst/>
            </a:prstGeom>
            <a:noFill/>
            <a:ln w="9525" algn="ctr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b="1"/>
            </a:p>
          </p:txBody>
        </p:sp>
        <p:sp>
          <p:nvSpPr>
            <p:cNvPr id="77" name="Flowchart: Connector 259">
              <a:extLst>
                <a:ext uri="{FF2B5EF4-FFF2-40B4-BE49-F238E27FC236}">
                  <a16:creationId xmlns:a16="http://schemas.microsoft.com/office/drawing/2014/main" id="{89629987-94E6-944D-9207-5206ECE4478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3851343" y="2659640"/>
              <a:ext cx="44847" cy="52807"/>
            </a:xfrm>
            <a:prstGeom prst="flowChartConnector">
              <a:avLst/>
            </a:prstGeom>
            <a:noFill/>
            <a:ln w="9525" algn="ctr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b="1"/>
            </a:p>
          </p:txBody>
        </p:sp>
        <p:sp>
          <p:nvSpPr>
            <p:cNvPr id="78" name="Flowchart: Connector 260">
              <a:extLst>
                <a:ext uri="{FF2B5EF4-FFF2-40B4-BE49-F238E27FC236}">
                  <a16:creationId xmlns:a16="http://schemas.microsoft.com/office/drawing/2014/main" id="{8BDDCC3F-5D0E-884B-BDD5-F5281FBA998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4044826" y="2480467"/>
              <a:ext cx="44847" cy="52807"/>
            </a:xfrm>
            <a:prstGeom prst="flowChartConnector">
              <a:avLst/>
            </a:prstGeom>
            <a:noFill/>
            <a:ln w="9525" algn="ctr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b="1"/>
            </a:p>
          </p:txBody>
        </p:sp>
        <p:sp>
          <p:nvSpPr>
            <p:cNvPr id="79" name="Flowchart: Connector 261">
              <a:extLst>
                <a:ext uri="{FF2B5EF4-FFF2-40B4-BE49-F238E27FC236}">
                  <a16:creationId xmlns:a16="http://schemas.microsoft.com/office/drawing/2014/main" id="{033FED1C-A6D3-1142-BAE2-3DABF70A939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3945153" y="2578723"/>
              <a:ext cx="44847" cy="52807"/>
            </a:xfrm>
            <a:prstGeom prst="flowChartConnector">
              <a:avLst/>
            </a:prstGeom>
            <a:noFill/>
            <a:ln w="9525" algn="ctr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b="1"/>
            </a:p>
          </p:txBody>
        </p:sp>
        <p:sp>
          <p:nvSpPr>
            <p:cNvPr id="80" name="Flowchart: Connector 262">
              <a:extLst>
                <a:ext uri="{FF2B5EF4-FFF2-40B4-BE49-F238E27FC236}">
                  <a16:creationId xmlns:a16="http://schemas.microsoft.com/office/drawing/2014/main" id="{87CC21EB-1583-C240-A6B4-A37F0F42048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4220718" y="2301294"/>
              <a:ext cx="44847" cy="52807"/>
            </a:xfrm>
            <a:prstGeom prst="flowChartConnector">
              <a:avLst/>
            </a:prstGeom>
            <a:noFill/>
            <a:ln w="9525" algn="ctr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b="1"/>
            </a:p>
          </p:txBody>
        </p:sp>
        <p:sp>
          <p:nvSpPr>
            <p:cNvPr id="81" name="Flowchart: Decision 263">
              <a:extLst>
                <a:ext uri="{FF2B5EF4-FFF2-40B4-BE49-F238E27FC236}">
                  <a16:creationId xmlns:a16="http://schemas.microsoft.com/office/drawing/2014/main" id="{A096D602-A5E5-FE4A-A8E1-31AFACD676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7560" y="5353372"/>
              <a:ext cx="74833" cy="51659"/>
            </a:xfrm>
            <a:prstGeom prst="flowChartDecision">
              <a:avLst/>
            </a:prstGeom>
            <a:solidFill>
              <a:srgbClr val="FF33CC"/>
            </a:solidFill>
            <a:ln w="9525" algn="ctr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b="1"/>
            </a:p>
          </p:txBody>
        </p:sp>
        <p:sp>
          <p:nvSpPr>
            <p:cNvPr id="82" name="Flowchart: Connector 264">
              <a:extLst>
                <a:ext uri="{FF2B5EF4-FFF2-40B4-BE49-F238E27FC236}">
                  <a16:creationId xmlns:a16="http://schemas.microsoft.com/office/drawing/2014/main" id="{668BD9AE-252C-9249-979C-2D1D9A706AD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570597" y="4821275"/>
              <a:ext cx="44847" cy="52807"/>
            </a:xfrm>
            <a:prstGeom prst="flowChartConnector">
              <a:avLst/>
            </a:prstGeom>
            <a:noFill/>
            <a:ln w="9525" algn="ctr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b="1"/>
            </a:p>
          </p:txBody>
        </p:sp>
        <p:sp>
          <p:nvSpPr>
            <p:cNvPr id="83" name="Flowchart: Connector 265">
              <a:extLst>
                <a:ext uri="{FF2B5EF4-FFF2-40B4-BE49-F238E27FC236}">
                  <a16:creationId xmlns:a16="http://schemas.microsoft.com/office/drawing/2014/main" id="{3D68CC45-40D2-2043-979E-AF9A66D1923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664406" y="4717238"/>
              <a:ext cx="44847" cy="52807"/>
            </a:xfrm>
            <a:prstGeom prst="flowChartConnector">
              <a:avLst/>
            </a:prstGeom>
            <a:noFill/>
            <a:ln w="9525" algn="ctr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b="1"/>
            </a:p>
          </p:txBody>
        </p:sp>
        <p:sp>
          <p:nvSpPr>
            <p:cNvPr id="84" name="Flowchart: Connector 266">
              <a:extLst>
                <a:ext uri="{FF2B5EF4-FFF2-40B4-BE49-F238E27FC236}">
                  <a16:creationId xmlns:a16="http://schemas.microsoft.com/office/drawing/2014/main" id="{03BBBE8F-3406-B74F-804A-1F861CF8F93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863752" y="4503387"/>
              <a:ext cx="44847" cy="52807"/>
            </a:xfrm>
            <a:prstGeom prst="flowChartConnector">
              <a:avLst/>
            </a:prstGeom>
            <a:noFill/>
            <a:ln w="9525" algn="ctr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b="1"/>
            </a:p>
          </p:txBody>
        </p:sp>
        <p:sp>
          <p:nvSpPr>
            <p:cNvPr id="85" name="Flowchart: Connector 267">
              <a:extLst>
                <a:ext uri="{FF2B5EF4-FFF2-40B4-BE49-F238E27FC236}">
                  <a16:creationId xmlns:a16="http://schemas.microsoft.com/office/drawing/2014/main" id="{8FD3DB09-7081-B647-98FD-E1C2532B10A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975151" y="4399351"/>
              <a:ext cx="44847" cy="52807"/>
            </a:xfrm>
            <a:prstGeom prst="flowChartConnector">
              <a:avLst/>
            </a:prstGeom>
            <a:noFill/>
            <a:ln w="9525" algn="ctr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b="1"/>
            </a:p>
          </p:txBody>
        </p:sp>
        <p:sp>
          <p:nvSpPr>
            <p:cNvPr id="86" name="Flowchart: Connector 268">
              <a:extLst>
                <a:ext uri="{FF2B5EF4-FFF2-40B4-BE49-F238E27FC236}">
                  <a16:creationId xmlns:a16="http://schemas.microsoft.com/office/drawing/2014/main" id="{3F4B43EE-4B55-514F-9836-4634391F90B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107412" y="5347234"/>
              <a:ext cx="44847" cy="52807"/>
            </a:xfrm>
            <a:prstGeom prst="flowChartConnector">
              <a:avLst/>
            </a:prstGeom>
            <a:noFill/>
            <a:ln w="9525" algn="ctr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b="1"/>
            </a:p>
          </p:txBody>
        </p:sp>
        <p:sp>
          <p:nvSpPr>
            <p:cNvPr id="87" name="Flowchart: Connector 269">
              <a:extLst>
                <a:ext uri="{FF2B5EF4-FFF2-40B4-BE49-F238E27FC236}">
                  <a16:creationId xmlns:a16="http://schemas.microsoft.com/office/drawing/2014/main" id="{50CA60AA-E886-F64D-A22F-BEC07250EDD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013603" y="5445490"/>
              <a:ext cx="44847" cy="52807"/>
            </a:xfrm>
            <a:prstGeom prst="flowChartConnector">
              <a:avLst/>
            </a:prstGeom>
            <a:noFill/>
            <a:ln w="9525" algn="ctr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b="1"/>
            </a:p>
          </p:txBody>
        </p:sp>
        <p:sp>
          <p:nvSpPr>
            <p:cNvPr id="88" name="Flowchart: Connector 270">
              <a:extLst>
                <a:ext uri="{FF2B5EF4-FFF2-40B4-BE49-F238E27FC236}">
                  <a16:creationId xmlns:a16="http://schemas.microsoft.com/office/drawing/2014/main" id="{46E83321-4041-3A4B-9888-8D29952B7D3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919793" y="5543746"/>
              <a:ext cx="44847" cy="52807"/>
            </a:xfrm>
            <a:prstGeom prst="flowChartConnector">
              <a:avLst/>
            </a:prstGeom>
            <a:noFill/>
            <a:ln w="9525" algn="ctr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b="1"/>
            </a:p>
          </p:txBody>
        </p:sp>
        <p:sp>
          <p:nvSpPr>
            <p:cNvPr id="89" name="Flowchart: Connector 271">
              <a:extLst>
                <a:ext uri="{FF2B5EF4-FFF2-40B4-BE49-F238E27FC236}">
                  <a16:creationId xmlns:a16="http://schemas.microsoft.com/office/drawing/2014/main" id="{857426F8-87BF-FB4E-8EA4-F5361B17D5C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207085" y="5248977"/>
              <a:ext cx="44847" cy="52807"/>
            </a:xfrm>
            <a:prstGeom prst="flowChartConnector">
              <a:avLst/>
            </a:prstGeom>
            <a:noFill/>
            <a:ln w="9525" algn="ctr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b="1"/>
            </a:p>
          </p:txBody>
        </p:sp>
        <p:sp>
          <p:nvSpPr>
            <p:cNvPr id="90" name="Flowchart: Decision 272">
              <a:extLst>
                <a:ext uri="{FF2B5EF4-FFF2-40B4-BE49-F238E27FC236}">
                  <a16:creationId xmlns:a16="http://schemas.microsoft.com/office/drawing/2014/main" id="{2CDE57BE-6C05-AD45-A808-424CEECE2E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0595" y="3151279"/>
              <a:ext cx="74833" cy="51659"/>
            </a:xfrm>
            <a:prstGeom prst="flowChartDecision">
              <a:avLst/>
            </a:prstGeom>
            <a:solidFill>
              <a:srgbClr val="FF00FF"/>
            </a:solidFill>
            <a:ln w="9525" algn="ctr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b="1"/>
            </a:p>
          </p:txBody>
        </p:sp>
        <p:sp>
          <p:nvSpPr>
            <p:cNvPr id="91" name="Flowchart: Decision 273">
              <a:extLst>
                <a:ext uri="{FF2B5EF4-FFF2-40B4-BE49-F238E27FC236}">
                  <a16:creationId xmlns:a16="http://schemas.microsoft.com/office/drawing/2014/main" id="{E16C6DF6-8EFE-7744-951D-0E253913BB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39078" y="4584662"/>
              <a:ext cx="74833" cy="51659"/>
            </a:xfrm>
            <a:prstGeom prst="flowChartDecision">
              <a:avLst/>
            </a:prstGeom>
            <a:solidFill>
              <a:srgbClr val="FF00FF"/>
            </a:solidFill>
            <a:ln w="9525" algn="ctr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b="1"/>
            </a:p>
          </p:txBody>
        </p:sp>
        <p:sp>
          <p:nvSpPr>
            <p:cNvPr id="92" name="Flowchart: Decision 274">
              <a:extLst>
                <a:ext uri="{FF2B5EF4-FFF2-40B4-BE49-F238E27FC236}">
                  <a16:creationId xmlns:a16="http://schemas.microsoft.com/office/drawing/2014/main" id="{211BA690-4D4E-EF49-A83C-8442B77E8E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83691" y="4278334"/>
              <a:ext cx="74833" cy="51659"/>
            </a:xfrm>
            <a:prstGeom prst="flowChartDecision">
              <a:avLst/>
            </a:prstGeom>
            <a:solidFill>
              <a:srgbClr val="FF33CC"/>
            </a:solidFill>
            <a:ln w="9525" algn="ctr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b="1"/>
            </a:p>
          </p:txBody>
        </p:sp>
        <p:sp>
          <p:nvSpPr>
            <p:cNvPr id="93" name="Flowchart: Decision 275">
              <a:extLst>
                <a:ext uri="{FF2B5EF4-FFF2-40B4-BE49-F238E27FC236}">
                  <a16:creationId xmlns:a16="http://schemas.microsoft.com/office/drawing/2014/main" id="{9AAEC40F-0651-3F46-A01F-5B353145C9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5477" y="3255315"/>
              <a:ext cx="74833" cy="51659"/>
            </a:xfrm>
            <a:prstGeom prst="flowChartDecision">
              <a:avLst/>
            </a:prstGeom>
            <a:solidFill>
              <a:srgbClr val="FF33CC"/>
            </a:solidFill>
            <a:ln w="9525" algn="ctr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b="1"/>
            </a:p>
          </p:txBody>
        </p:sp>
        <p:sp>
          <p:nvSpPr>
            <p:cNvPr id="94" name="Flowchart: Decision 276">
              <a:extLst>
                <a:ext uri="{FF2B5EF4-FFF2-40B4-BE49-F238E27FC236}">
                  <a16:creationId xmlns:a16="http://schemas.microsoft.com/office/drawing/2014/main" id="{A11172FA-C4CA-7E46-8F51-F3A2669CFF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04525" y="5393830"/>
              <a:ext cx="74833" cy="51659"/>
            </a:xfrm>
            <a:prstGeom prst="flowChartDecision">
              <a:avLst/>
            </a:prstGeom>
            <a:solidFill>
              <a:srgbClr val="FF00FF"/>
            </a:solidFill>
            <a:ln w="9525" algn="ctr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b="1"/>
            </a:p>
          </p:txBody>
        </p:sp>
        <p:sp>
          <p:nvSpPr>
            <p:cNvPr id="95" name="Flowchart: Connector 277">
              <a:extLst>
                <a:ext uri="{FF2B5EF4-FFF2-40B4-BE49-F238E27FC236}">
                  <a16:creationId xmlns:a16="http://schemas.microsoft.com/office/drawing/2014/main" id="{D42EA7E9-527A-5644-85E6-C2305AEEBF9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2409020" y="3977428"/>
              <a:ext cx="44847" cy="52807"/>
            </a:xfrm>
            <a:prstGeom prst="flowChartConnector">
              <a:avLst/>
            </a:prstGeom>
            <a:noFill/>
            <a:ln w="9525" algn="ctr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b="1"/>
            </a:p>
          </p:txBody>
        </p:sp>
        <p:sp>
          <p:nvSpPr>
            <p:cNvPr id="96" name="Flowchart: Connector 278">
              <a:extLst>
                <a:ext uri="{FF2B5EF4-FFF2-40B4-BE49-F238E27FC236}">
                  <a16:creationId xmlns:a16="http://schemas.microsoft.com/office/drawing/2014/main" id="{976C6CF8-0C46-974F-B7D8-60B25F0068A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2977741" y="3451468"/>
              <a:ext cx="44847" cy="52807"/>
            </a:xfrm>
            <a:prstGeom prst="flowChartConnector">
              <a:avLst/>
            </a:prstGeom>
            <a:noFill/>
            <a:ln w="9525" algn="ctr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b="1"/>
            </a:p>
          </p:txBody>
        </p:sp>
        <p:sp>
          <p:nvSpPr>
            <p:cNvPr id="97" name="Flowchart: Connector 279">
              <a:extLst>
                <a:ext uri="{FF2B5EF4-FFF2-40B4-BE49-F238E27FC236}">
                  <a16:creationId xmlns:a16="http://schemas.microsoft.com/office/drawing/2014/main" id="{3F7F36C6-CE82-334A-B6C6-C7CB7DB7B9D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2637681" y="3780916"/>
              <a:ext cx="44847" cy="52807"/>
            </a:xfrm>
            <a:prstGeom prst="flowChartConnector">
              <a:avLst/>
            </a:prstGeom>
            <a:noFill/>
            <a:ln w="9525" algn="ctr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b="1"/>
            </a:p>
          </p:txBody>
        </p:sp>
        <p:sp>
          <p:nvSpPr>
            <p:cNvPr id="98" name="Flowchart: Connector 280">
              <a:extLst>
                <a:ext uri="{FF2B5EF4-FFF2-40B4-BE49-F238E27FC236}">
                  <a16:creationId xmlns:a16="http://schemas.microsoft.com/office/drawing/2014/main" id="{295B72BD-55AD-9248-856C-B76CF630F03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2749080" y="3676879"/>
              <a:ext cx="44847" cy="52807"/>
            </a:xfrm>
            <a:prstGeom prst="flowChartConnector">
              <a:avLst/>
            </a:prstGeom>
            <a:noFill/>
            <a:ln w="9525" algn="ctr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b="1"/>
            </a:p>
          </p:txBody>
        </p:sp>
        <p:sp>
          <p:nvSpPr>
            <p:cNvPr id="99" name="Flowchart: Connector 281">
              <a:extLst>
                <a:ext uri="{FF2B5EF4-FFF2-40B4-BE49-F238E27FC236}">
                  <a16:creationId xmlns:a16="http://schemas.microsoft.com/office/drawing/2014/main" id="{38731993-17F0-1A46-A252-8B8F8FF90C8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2854616" y="3561284"/>
              <a:ext cx="44847" cy="52807"/>
            </a:xfrm>
            <a:prstGeom prst="flowChartConnector">
              <a:avLst/>
            </a:prstGeom>
            <a:noFill/>
            <a:ln w="9525" algn="ctr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b="1"/>
            </a:p>
          </p:txBody>
        </p:sp>
        <p:sp>
          <p:nvSpPr>
            <p:cNvPr id="100" name="Flowchart: Connector 282">
              <a:extLst>
                <a:ext uri="{FF2B5EF4-FFF2-40B4-BE49-F238E27FC236}">
                  <a16:creationId xmlns:a16="http://schemas.microsoft.com/office/drawing/2014/main" id="{D299606C-CF69-844A-8976-7EC0C645EE9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3083277" y="3364772"/>
              <a:ext cx="44847" cy="52807"/>
            </a:xfrm>
            <a:prstGeom prst="flowChartConnector">
              <a:avLst/>
            </a:prstGeom>
            <a:noFill/>
            <a:ln w="9525" algn="ctr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b="1"/>
            </a:p>
          </p:txBody>
        </p:sp>
        <p:sp>
          <p:nvSpPr>
            <p:cNvPr id="101" name="Flowchart: Connector 283">
              <a:extLst>
                <a:ext uri="{FF2B5EF4-FFF2-40B4-BE49-F238E27FC236}">
                  <a16:creationId xmlns:a16="http://schemas.microsoft.com/office/drawing/2014/main" id="{86A61D93-5311-0D4B-997A-4DA098398CB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3446789" y="2948629"/>
              <a:ext cx="44847" cy="52807"/>
            </a:xfrm>
            <a:prstGeom prst="flowChartConnector">
              <a:avLst/>
            </a:prstGeom>
            <a:noFill/>
            <a:ln w="9525" algn="ctr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b="1"/>
            </a:p>
          </p:txBody>
        </p:sp>
        <p:sp>
          <p:nvSpPr>
            <p:cNvPr id="102" name="Flowchart: Connector 284">
              <a:extLst>
                <a:ext uri="{FF2B5EF4-FFF2-40B4-BE49-F238E27FC236}">
                  <a16:creationId xmlns:a16="http://schemas.microsoft.com/office/drawing/2014/main" id="{897AEF77-38BA-F249-8B61-67B43611766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3358843" y="3052664"/>
              <a:ext cx="44847" cy="52807"/>
            </a:xfrm>
            <a:prstGeom prst="flowChartConnector">
              <a:avLst/>
            </a:prstGeom>
            <a:noFill/>
            <a:ln w="9525" algn="ctr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b="1"/>
            </a:p>
          </p:txBody>
        </p:sp>
        <p:sp>
          <p:nvSpPr>
            <p:cNvPr id="103" name="Flowchart: Connector 285">
              <a:extLst>
                <a:ext uri="{FF2B5EF4-FFF2-40B4-BE49-F238E27FC236}">
                  <a16:creationId xmlns:a16="http://schemas.microsoft.com/office/drawing/2014/main" id="{EE94F9BB-91D9-F546-9937-8556AD6B7D5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3546461" y="2861932"/>
              <a:ext cx="44847" cy="52807"/>
            </a:xfrm>
            <a:prstGeom prst="flowChartConnector">
              <a:avLst/>
            </a:prstGeom>
            <a:noFill/>
            <a:ln w="9525" algn="ctr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b="1"/>
            </a:p>
          </p:txBody>
        </p:sp>
        <p:sp>
          <p:nvSpPr>
            <p:cNvPr id="104" name="Flowchart: Connector 286">
              <a:extLst>
                <a:ext uri="{FF2B5EF4-FFF2-40B4-BE49-F238E27FC236}">
                  <a16:creationId xmlns:a16="http://schemas.microsoft.com/office/drawing/2014/main" id="{E065CF9A-70D6-4E41-A6E7-BD02D02717B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3171223" y="3266516"/>
              <a:ext cx="44847" cy="52807"/>
            </a:xfrm>
            <a:prstGeom prst="flowChartConnector">
              <a:avLst/>
            </a:prstGeom>
            <a:noFill/>
            <a:ln w="9525" algn="ctr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b="1"/>
            </a:p>
          </p:txBody>
        </p:sp>
        <p:sp>
          <p:nvSpPr>
            <p:cNvPr id="105" name="Flowchart: Connector 287">
              <a:extLst>
                <a:ext uri="{FF2B5EF4-FFF2-40B4-BE49-F238E27FC236}">
                  <a16:creationId xmlns:a16="http://schemas.microsoft.com/office/drawing/2014/main" id="{2AA19357-4952-3D43-A838-0AAB570CDDD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3745807" y="2769455"/>
              <a:ext cx="44847" cy="52807"/>
            </a:xfrm>
            <a:prstGeom prst="flowChartConnector">
              <a:avLst/>
            </a:prstGeom>
            <a:noFill/>
            <a:ln w="9525" algn="ctr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b="1"/>
            </a:p>
          </p:txBody>
        </p:sp>
        <p:sp>
          <p:nvSpPr>
            <p:cNvPr id="106" name="TextBox 81">
              <a:extLst>
                <a:ext uri="{FF2B5EF4-FFF2-40B4-BE49-F238E27FC236}">
                  <a16:creationId xmlns:a16="http://schemas.microsoft.com/office/drawing/2014/main" id="{A91CC7DC-4EAE-724D-B972-056DA504443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466945" y="5901811"/>
              <a:ext cx="1926089" cy="5928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>
              <a:noAutofit/>
            </a:bodyPr>
            <a:lstStyle/>
            <a:p>
              <a:pPr marL="0" marR="0">
                <a:spcBef>
                  <a:spcPts val="0"/>
                </a:spcBef>
                <a:spcAft>
                  <a:spcPts val="0"/>
                </a:spcAft>
              </a:pPr>
              <a:r>
                <a:rPr lang="en-GB" b="1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SimSun" panose="02010600030101010101" pitchFamily="2" charset="-122"/>
                  <a:cs typeface="Times New Roman" panose="02020603050405020304" pitchFamily="18" charset="0"/>
                </a:rPr>
                <a:t>Primary contigs</a:t>
              </a:r>
              <a:endParaRPr lang="en-US" b="1" dirty="0">
                <a:effectLst/>
                <a:latin typeface="Times New Roman" panose="02020603050405020304" pitchFamily="18" charset="0"/>
                <a:ea typeface="SimSun" panose="02010600030101010101" pitchFamily="2" charset="-122"/>
              </a:endParaRPr>
            </a:p>
          </p:txBody>
        </p:sp>
        <p:grpSp>
          <p:nvGrpSpPr>
            <p:cNvPr id="184" name="Group 183">
              <a:extLst>
                <a:ext uri="{FF2B5EF4-FFF2-40B4-BE49-F238E27FC236}">
                  <a16:creationId xmlns:a16="http://schemas.microsoft.com/office/drawing/2014/main" id="{C34DC659-D3F5-764F-874D-969FBE456E52}"/>
                </a:ext>
              </a:extLst>
            </p:cNvPr>
            <p:cNvGrpSpPr/>
            <p:nvPr/>
          </p:nvGrpSpPr>
          <p:grpSpPr>
            <a:xfrm>
              <a:off x="4563711" y="2285316"/>
              <a:ext cx="3475988" cy="3440309"/>
              <a:chOff x="4563711" y="2285316"/>
              <a:chExt cx="3475988" cy="3440309"/>
            </a:xfrm>
          </p:grpSpPr>
          <p:sp>
            <p:nvSpPr>
              <p:cNvPr id="107" name="Rectangle 106">
                <a:extLst>
                  <a:ext uri="{FF2B5EF4-FFF2-40B4-BE49-F238E27FC236}">
                    <a16:creationId xmlns:a16="http://schemas.microsoft.com/office/drawing/2014/main" id="{772EA27E-F120-8448-97B4-DA8779B9FD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63711" y="4253510"/>
                <a:ext cx="1346696" cy="1466854"/>
              </a:xfrm>
              <a:prstGeom prst="rect">
                <a:avLst/>
              </a:prstGeom>
              <a:noFill/>
              <a:ln w="9525">
                <a:solidFill>
                  <a:srgbClr val="000066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n-US" b="1"/>
              </a:p>
            </p:txBody>
          </p:sp>
          <p:grpSp>
            <p:nvGrpSpPr>
              <p:cNvPr id="108" name="Group 107">
                <a:extLst>
                  <a:ext uri="{FF2B5EF4-FFF2-40B4-BE49-F238E27FC236}">
                    <a16:creationId xmlns:a16="http://schemas.microsoft.com/office/drawing/2014/main" id="{BE9D43CE-2470-3545-897C-6A672D7E15E0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5908420" y="3529257"/>
                <a:ext cx="787383" cy="727013"/>
                <a:chOff x="6428233" y="1366947"/>
                <a:chExt cx="1289130" cy="1199653"/>
              </a:xfrm>
            </p:grpSpPr>
            <p:sp>
              <p:nvSpPr>
                <p:cNvPr id="142" name="Rectangle 141">
                  <a:extLst>
                    <a:ext uri="{FF2B5EF4-FFF2-40B4-BE49-F238E27FC236}">
                      <a16:creationId xmlns:a16="http://schemas.microsoft.com/office/drawing/2014/main" id="{647B48AD-D314-1A4C-A5EB-4FFAA10F0C9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428233" y="1366947"/>
                  <a:ext cx="1289130" cy="1199653"/>
                </a:xfrm>
                <a:prstGeom prst="rect">
                  <a:avLst/>
                </a:prstGeom>
                <a:noFill/>
                <a:ln w="9525">
                  <a:solidFill>
                    <a:srgbClr val="000066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square" anchor="ctr">
                  <a:noAutofit/>
                </a:bodyPr>
                <a:lstStyle/>
                <a:p>
                  <a:endParaRPr lang="en-US" b="1"/>
                </a:p>
              </p:txBody>
            </p:sp>
            <p:cxnSp>
              <p:nvCxnSpPr>
                <p:cNvPr id="143" name="Straight Connector 142">
                  <a:extLst>
                    <a:ext uri="{FF2B5EF4-FFF2-40B4-BE49-F238E27FC236}">
                      <a16:creationId xmlns:a16="http://schemas.microsoft.com/office/drawing/2014/main" id="{2D67287B-55C9-2341-9B19-884A98091BE3}"/>
                    </a:ext>
                  </a:extLst>
                </p:cNvPr>
                <p:cNvCxnSpPr>
                  <a:cxnSpLocks noChangeShapeType="1"/>
                </p:cNvCxnSpPr>
                <p:nvPr/>
              </p:nvCxnSpPr>
              <p:spPr bwMode="auto">
                <a:xfrm flipV="1">
                  <a:off x="6438861" y="2566599"/>
                  <a:ext cx="1278502" cy="1"/>
                </a:xfrm>
                <a:prstGeom prst="line">
                  <a:avLst/>
                </a:prstGeom>
                <a:noFill/>
                <a:ln w="9525" algn="ctr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  <p:sp>
            <p:nvSpPr>
              <p:cNvPr id="109" name="Rectangle 108">
                <a:extLst>
                  <a:ext uri="{FF2B5EF4-FFF2-40B4-BE49-F238E27FC236}">
                    <a16:creationId xmlns:a16="http://schemas.microsoft.com/office/drawing/2014/main" id="{88FF79C9-58DE-AB46-B215-D6973B774F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708347" y="2293204"/>
                <a:ext cx="1325246" cy="1237169"/>
              </a:xfrm>
              <a:prstGeom prst="rect">
                <a:avLst/>
              </a:prstGeom>
              <a:noFill/>
              <a:ln w="6350">
                <a:solidFill>
                  <a:srgbClr val="000066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n-US" b="1"/>
              </a:p>
            </p:txBody>
          </p:sp>
          <p:sp>
            <p:nvSpPr>
              <p:cNvPr id="110" name="TextBox 81">
                <a:extLst>
                  <a:ext uri="{FF2B5EF4-FFF2-40B4-BE49-F238E27FC236}">
                    <a16:creationId xmlns:a16="http://schemas.microsoft.com/office/drawing/2014/main" id="{C2483576-BE8B-1A4A-85DB-7EFAC4F2C402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147844" y="5041929"/>
                <a:ext cx="1564965" cy="59282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square">
                <a:noAutofit/>
              </a:bodyPr>
              <a:lstStyle/>
              <a:p>
                <a:pPr marL="0" marR="0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GB" b="1" kern="1200" dirty="0" err="1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Ctg</a:t>
                </a:r>
                <a:r>
                  <a:rPr lang="en-GB" b="1" kern="12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 1</a:t>
                </a:r>
                <a:endParaRPr lang="en-US" b="1" dirty="0"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111" name="TextBox 81">
                <a:extLst>
                  <a:ext uri="{FF2B5EF4-FFF2-40B4-BE49-F238E27FC236}">
                    <a16:creationId xmlns:a16="http://schemas.microsoft.com/office/drawing/2014/main" id="{B50E1B64-852A-6F48-949A-389EB650197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371500" y="4295299"/>
                <a:ext cx="1371310" cy="59282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square">
                <a:noAutofit/>
              </a:bodyPr>
              <a:lstStyle/>
              <a:p>
                <a:pPr marL="0" marR="0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GB" b="1" kern="1200" dirty="0" err="1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Ctg</a:t>
                </a:r>
                <a:r>
                  <a:rPr lang="en-GB" b="1" kern="12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 2</a:t>
                </a:r>
                <a:endParaRPr lang="en-US" b="1" dirty="0"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112" name="TextBox 81">
                <a:extLst>
                  <a:ext uri="{FF2B5EF4-FFF2-40B4-BE49-F238E27FC236}">
                    <a16:creationId xmlns:a16="http://schemas.microsoft.com/office/drawing/2014/main" id="{6EF68A08-2795-424A-88CB-F49ABC68CDD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671724" y="2483674"/>
                <a:ext cx="1184800" cy="59282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square">
                <a:noAutofit/>
              </a:bodyPr>
              <a:lstStyle/>
              <a:p>
                <a:pPr marL="0" marR="0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GB" b="1" kern="1200" dirty="0" err="1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Ctg</a:t>
                </a:r>
                <a:r>
                  <a:rPr lang="en-GB" b="1" kern="12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 3</a:t>
                </a:r>
                <a:endParaRPr lang="en-US" b="1" dirty="0">
                  <a:effectLst/>
                  <a:latin typeface="Times New Roman" panose="02020603050405020304" pitchFamily="18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77C088D1-328E-4946-93AA-CA2E835432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66510" y="2285316"/>
                <a:ext cx="3473189" cy="3440309"/>
              </a:xfrm>
              <a:prstGeom prst="rect">
                <a:avLst/>
              </a:prstGeom>
              <a:noFill/>
              <a:ln w="9525" algn="ctr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114" name="Flowchart: Connector 298">
                <a:extLst>
                  <a:ext uri="{FF2B5EF4-FFF2-40B4-BE49-F238E27FC236}">
                    <a16:creationId xmlns:a16="http://schemas.microsoft.com/office/drawing/2014/main" id="{05DE298A-D567-934F-BF94-17E572B954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03258" y="5644454"/>
                <a:ext cx="44501" cy="52739"/>
              </a:xfrm>
              <a:prstGeom prst="flowChartConnector">
                <a:avLst/>
              </a:prstGeom>
              <a:noFill/>
              <a:ln w="9525" algn="ctr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115" name="Flowchart: Connector 299">
                <a:extLst>
                  <a:ext uri="{FF2B5EF4-FFF2-40B4-BE49-F238E27FC236}">
                    <a16:creationId xmlns:a16="http://schemas.microsoft.com/office/drawing/2014/main" id="{745A9127-0549-694A-90EF-34F33DCC664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57895" y="4925661"/>
                <a:ext cx="44501" cy="52739"/>
              </a:xfrm>
              <a:prstGeom prst="flowChartConnector">
                <a:avLst/>
              </a:prstGeom>
              <a:noFill/>
              <a:ln w="9525" algn="ctr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116" name="Flowchart: Connector 300">
                <a:extLst>
                  <a:ext uri="{FF2B5EF4-FFF2-40B4-BE49-F238E27FC236}">
                    <a16:creationId xmlns:a16="http://schemas.microsoft.com/office/drawing/2014/main" id="{C2D76489-1F32-8746-B1BF-35E1E508D6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0800000">
                <a:off x="5842441" y="4287956"/>
                <a:ext cx="44501" cy="52739"/>
              </a:xfrm>
              <a:prstGeom prst="flowChartConnector">
                <a:avLst/>
              </a:prstGeom>
              <a:noFill/>
              <a:ln w="9525" algn="ctr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117" name="Flowchart: Connector 301">
                <a:extLst>
                  <a:ext uri="{FF2B5EF4-FFF2-40B4-BE49-F238E27FC236}">
                    <a16:creationId xmlns:a16="http://schemas.microsoft.com/office/drawing/2014/main" id="{602427A1-552E-6E47-8BDD-0B8F66B4E3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0800000">
                <a:off x="5952979" y="4172509"/>
                <a:ext cx="44501" cy="52739"/>
              </a:xfrm>
              <a:prstGeom prst="flowChartConnector">
                <a:avLst/>
              </a:prstGeom>
              <a:noFill/>
              <a:ln w="9525" algn="ctr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118" name="Flowchart: Connector 302">
                <a:extLst>
                  <a:ext uri="{FF2B5EF4-FFF2-40B4-BE49-F238E27FC236}">
                    <a16:creationId xmlns:a16="http://schemas.microsoft.com/office/drawing/2014/main" id="{89CF6DCC-C668-394F-A6F7-2F351526B3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0800000">
                <a:off x="6063516" y="4091697"/>
                <a:ext cx="44501" cy="52739"/>
              </a:xfrm>
              <a:prstGeom prst="flowChartConnector">
                <a:avLst/>
              </a:prstGeom>
              <a:noFill/>
              <a:ln w="9525" algn="ctr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119" name="Flowchart: Connector 303">
                <a:extLst>
                  <a:ext uri="{FF2B5EF4-FFF2-40B4-BE49-F238E27FC236}">
                    <a16:creationId xmlns:a16="http://schemas.microsoft.com/office/drawing/2014/main" id="{EE7AF592-16F4-B641-994B-77E8CD5E8DE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0800000">
                <a:off x="7605223" y="2665931"/>
                <a:ext cx="44501" cy="52739"/>
              </a:xfrm>
              <a:prstGeom prst="flowChartConnector">
                <a:avLst/>
              </a:prstGeom>
              <a:noFill/>
              <a:ln w="9525" algn="ctr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120" name="Flowchart: Connector 304">
                <a:extLst>
                  <a:ext uri="{FF2B5EF4-FFF2-40B4-BE49-F238E27FC236}">
                    <a16:creationId xmlns:a16="http://schemas.microsoft.com/office/drawing/2014/main" id="{22DA72BA-0D44-384F-9663-7F132E332E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0800000">
                <a:off x="7797210" y="2486990"/>
                <a:ext cx="44501" cy="52739"/>
              </a:xfrm>
              <a:prstGeom prst="flowChartConnector">
                <a:avLst/>
              </a:prstGeom>
              <a:noFill/>
              <a:ln w="9525" algn="ctr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121" name="Flowchart: Connector 305">
                <a:extLst>
                  <a:ext uri="{FF2B5EF4-FFF2-40B4-BE49-F238E27FC236}">
                    <a16:creationId xmlns:a16="http://schemas.microsoft.com/office/drawing/2014/main" id="{4728CD0B-6DE7-974F-8545-6B8C3A0AB3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0800000">
                <a:off x="7698308" y="2585119"/>
                <a:ext cx="44501" cy="52739"/>
              </a:xfrm>
              <a:prstGeom prst="flowChartConnector">
                <a:avLst/>
              </a:prstGeom>
              <a:noFill/>
              <a:ln w="9525" algn="ctr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122" name="Flowchart: Connector 306">
                <a:extLst>
                  <a:ext uri="{FF2B5EF4-FFF2-40B4-BE49-F238E27FC236}">
                    <a16:creationId xmlns:a16="http://schemas.microsoft.com/office/drawing/2014/main" id="{4ABC586F-2400-934F-96E9-18D42E38AF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0800000">
                <a:off x="7962877" y="2316842"/>
                <a:ext cx="44501" cy="52739"/>
              </a:xfrm>
              <a:prstGeom prst="flowChartConnector">
                <a:avLst/>
              </a:prstGeom>
              <a:noFill/>
              <a:ln w="9525" algn="ctr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123" name="Flowchart: Connector 307">
                <a:extLst>
                  <a:ext uri="{FF2B5EF4-FFF2-40B4-BE49-F238E27FC236}">
                    <a16:creationId xmlns:a16="http://schemas.microsoft.com/office/drawing/2014/main" id="{6741B73D-1A5C-2E41-A2B6-8D1BB97677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0800000">
                <a:off x="5342114" y="4824783"/>
                <a:ext cx="44501" cy="52739"/>
              </a:xfrm>
              <a:prstGeom prst="flowChartConnector">
                <a:avLst/>
              </a:prstGeom>
              <a:noFill/>
              <a:ln w="9525" algn="ctr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124" name="Flowchart: Connector 308">
                <a:extLst>
                  <a:ext uri="{FF2B5EF4-FFF2-40B4-BE49-F238E27FC236}">
                    <a16:creationId xmlns:a16="http://schemas.microsoft.com/office/drawing/2014/main" id="{7775CF15-7AE1-1845-8F63-E7CCAE9394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0800000">
                <a:off x="5435198" y="4720881"/>
                <a:ext cx="44501" cy="52739"/>
              </a:xfrm>
              <a:prstGeom prst="flowChartConnector">
                <a:avLst/>
              </a:prstGeom>
              <a:noFill/>
              <a:ln w="9525" algn="ctr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125" name="Flowchart: Connector 309">
                <a:extLst>
                  <a:ext uri="{FF2B5EF4-FFF2-40B4-BE49-F238E27FC236}">
                    <a16:creationId xmlns:a16="http://schemas.microsoft.com/office/drawing/2014/main" id="{8EF5003B-04CC-934B-BF9E-2DCAD11424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0800000">
                <a:off x="5633003" y="4507305"/>
                <a:ext cx="44501" cy="52739"/>
              </a:xfrm>
              <a:prstGeom prst="flowChartConnector">
                <a:avLst/>
              </a:prstGeom>
              <a:noFill/>
              <a:ln w="9525" algn="ctr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126" name="Flowchart: Connector 310">
                <a:extLst>
                  <a:ext uri="{FF2B5EF4-FFF2-40B4-BE49-F238E27FC236}">
                    <a16:creationId xmlns:a16="http://schemas.microsoft.com/office/drawing/2014/main" id="{5B894D25-9057-7142-987C-C25AD5C605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0800000">
                <a:off x="5743540" y="4403403"/>
                <a:ext cx="44501" cy="52739"/>
              </a:xfrm>
              <a:prstGeom prst="flowChartConnector">
                <a:avLst/>
              </a:prstGeom>
              <a:noFill/>
              <a:ln w="9525" algn="ctr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127" name="Flowchart: Connector 311">
                <a:extLst>
                  <a:ext uri="{FF2B5EF4-FFF2-40B4-BE49-F238E27FC236}">
                    <a16:creationId xmlns:a16="http://schemas.microsoft.com/office/drawing/2014/main" id="{94D194BC-A214-964C-8CAF-C8DC0E633C5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0800000">
                <a:off x="4882511" y="5350065"/>
                <a:ext cx="44501" cy="52739"/>
              </a:xfrm>
              <a:prstGeom prst="flowChartConnector">
                <a:avLst/>
              </a:prstGeom>
              <a:noFill/>
              <a:ln w="9525" algn="ctr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128" name="Flowchart: Connector 312">
                <a:extLst>
                  <a:ext uri="{FF2B5EF4-FFF2-40B4-BE49-F238E27FC236}">
                    <a16:creationId xmlns:a16="http://schemas.microsoft.com/office/drawing/2014/main" id="{9FAA719B-1689-2F49-8A27-F3EB4C8C8A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0800000">
                <a:off x="4789427" y="5448195"/>
                <a:ext cx="44501" cy="52739"/>
              </a:xfrm>
              <a:prstGeom prst="flowChartConnector">
                <a:avLst/>
              </a:prstGeom>
              <a:noFill/>
              <a:ln w="9525" algn="ctr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129" name="Flowchart: Connector 313">
                <a:extLst>
                  <a:ext uri="{FF2B5EF4-FFF2-40B4-BE49-F238E27FC236}">
                    <a16:creationId xmlns:a16="http://schemas.microsoft.com/office/drawing/2014/main" id="{22A6EB96-57AA-894A-89D6-676763B201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0800000">
                <a:off x="4696343" y="5546324"/>
                <a:ext cx="44501" cy="52739"/>
              </a:xfrm>
              <a:prstGeom prst="flowChartConnector">
                <a:avLst/>
              </a:prstGeom>
              <a:noFill/>
              <a:ln w="9525" algn="ctr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130" name="Flowchart: Connector 314">
                <a:extLst>
                  <a:ext uri="{FF2B5EF4-FFF2-40B4-BE49-F238E27FC236}">
                    <a16:creationId xmlns:a16="http://schemas.microsoft.com/office/drawing/2014/main" id="{282F2DED-9C79-3140-8F4F-7FA119E6101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0800000">
                <a:off x="4981413" y="5251935"/>
                <a:ext cx="44501" cy="52739"/>
              </a:xfrm>
              <a:prstGeom prst="flowChartConnector">
                <a:avLst/>
              </a:prstGeom>
              <a:noFill/>
              <a:ln w="9525" algn="ctr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131" name="Flowchart: Connector 315">
                <a:extLst>
                  <a:ext uri="{FF2B5EF4-FFF2-40B4-BE49-F238E27FC236}">
                    <a16:creationId xmlns:a16="http://schemas.microsoft.com/office/drawing/2014/main" id="{F71A4F2B-4E38-284D-A10B-3EEA98545F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0800000">
                <a:off x="6174054" y="3982023"/>
                <a:ext cx="44501" cy="52739"/>
              </a:xfrm>
              <a:prstGeom prst="flowChartConnector">
                <a:avLst/>
              </a:prstGeom>
              <a:noFill/>
              <a:ln w="9525" algn="ctr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132" name="Flowchart: Connector 316">
                <a:extLst>
                  <a:ext uri="{FF2B5EF4-FFF2-40B4-BE49-F238E27FC236}">
                    <a16:creationId xmlns:a16="http://schemas.microsoft.com/office/drawing/2014/main" id="{750A749C-42DF-B144-BF10-5D3220592AB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0800000">
                <a:off x="6738377" y="3456741"/>
                <a:ext cx="44501" cy="52739"/>
              </a:xfrm>
              <a:prstGeom prst="flowChartConnector">
                <a:avLst/>
              </a:prstGeom>
              <a:noFill/>
              <a:ln w="9525" algn="ctr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133" name="Flowchart: Connector 317">
                <a:extLst>
                  <a:ext uri="{FF2B5EF4-FFF2-40B4-BE49-F238E27FC236}">
                    <a16:creationId xmlns:a16="http://schemas.microsoft.com/office/drawing/2014/main" id="{7179B99E-2AFC-5E4F-BBB5-D9FCE0EF9B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0800000">
                <a:off x="6400947" y="3785763"/>
                <a:ext cx="44501" cy="52739"/>
              </a:xfrm>
              <a:prstGeom prst="flowChartConnector">
                <a:avLst/>
              </a:prstGeom>
              <a:noFill/>
              <a:ln w="9525" algn="ctr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134" name="Flowchart: Connector 318">
                <a:extLst>
                  <a:ext uri="{FF2B5EF4-FFF2-40B4-BE49-F238E27FC236}">
                    <a16:creationId xmlns:a16="http://schemas.microsoft.com/office/drawing/2014/main" id="{0B5A2640-B7CE-084C-B73A-D8C23C6A22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0800000">
                <a:off x="6511484" y="3681862"/>
                <a:ext cx="44501" cy="52739"/>
              </a:xfrm>
              <a:prstGeom prst="flowChartConnector">
                <a:avLst/>
              </a:prstGeom>
              <a:noFill/>
              <a:ln w="9525" algn="ctr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135" name="Flowchart: Connector 319">
                <a:extLst>
                  <a:ext uri="{FF2B5EF4-FFF2-40B4-BE49-F238E27FC236}">
                    <a16:creationId xmlns:a16="http://schemas.microsoft.com/office/drawing/2014/main" id="{163222A5-148F-A345-A9C0-AA022CA6BB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0800000">
                <a:off x="6616204" y="3566415"/>
                <a:ext cx="44501" cy="52739"/>
              </a:xfrm>
              <a:prstGeom prst="flowChartConnector">
                <a:avLst/>
              </a:prstGeom>
              <a:noFill/>
              <a:ln w="9525" algn="ctr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136" name="Flowchart: Connector 320">
                <a:extLst>
                  <a:ext uri="{FF2B5EF4-FFF2-40B4-BE49-F238E27FC236}">
                    <a16:creationId xmlns:a16="http://schemas.microsoft.com/office/drawing/2014/main" id="{50ABE084-2914-FE41-BCEB-CF11F8400A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0800000">
                <a:off x="6843096" y="3370156"/>
                <a:ext cx="44501" cy="52739"/>
              </a:xfrm>
              <a:prstGeom prst="flowChartConnector">
                <a:avLst/>
              </a:prstGeom>
              <a:noFill/>
              <a:ln w="9525" algn="ctr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137" name="Flowchart: Connector 321">
                <a:extLst>
                  <a:ext uri="{FF2B5EF4-FFF2-40B4-BE49-F238E27FC236}">
                    <a16:creationId xmlns:a16="http://schemas.microsoft.com/office/drawing/2014/main" id="{705D1E08-5206-4840-99CB-A042548F01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0800000">
                <a:off x="7203798" y="2954548"/>
                <a:ext cx="44501" cy="52739"/>
              </a:xfrm>
              <a:prstGeom prst="flowChartConnector">
                <a:avLst/>
              </a:prstGeom>
              <a:noFill/>
              <a:ln w="9525" algn="ctr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138" name="Flowchart: Connector 322">
                <a:extLst>
                  <a:ext uri="{FF2B5EF4-FFF2-40B4-BE49-F238E27FC236}">
                    <a16:creationId xmlns:a16="http://schemas.microsoft.com/office/drawing/2014/main" id="{B5D69703-9EC4-1A4E-8B21-5917DB521E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0800000">
                <a:off x="7116531" y="3058450"/>
                <a:ext cx="44501" cy="52739"/>
              </a:xfrm>
              <a:prstGeom prst="flowChartConnector">
                <a:avLst/>
              </a:prstGeom>
              <a:noFill/>
              <a:ln w="9525" algn="ctr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139" name="Flowchart: Connector 323">
                <a:extLst>
                  <a:ext uri="{FF2B5EF4-FFF2-40B4-BE49-F238E27FC236}">
                    <a16:creationId xmlns:a16="http://schemas.microsoft.com/office/drawing/2014/main" id="{ECF9D360-CE39-5B4F-8F63-405BDEE911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0800000">
                <a:off x="7302699" y="2867963"/>
                <a:ext cx="44501" cy="52739"/>
              </a:xfrm>
              <a:prstGeom prst="flowChartConnector">
                <a:avLst/>
              </a:prstGeom>
              <a:noFill/>
              <a:ln w="9525" algn="ctr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140" name="Flowchart: Connector 324">
                <a:extLst>
                  <a:ext uri="{FF2B5EF4-FFF2-40B4-BE49-F238E27FC236}">
                    <a16:creationId xmlns:a16="http://schemas.microsoft.com/office/drawing/2014/main" id="{024186B7-895E-6A45-BF58-7B74C86FFD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0800000">
                <a:off x="6930363" y="3272026"/>
                <a:ext cx="44501" cy="52739"/>
              </a:xfrm>
              <a:prstGeom prst="flowChartConnector">
                <a:avLst/>
              </a:prstGeom>
              <a:noFill/>
              <a:ln w="9525" algn="ctr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141" name="Flowchart: Connector 325">
                <a:extLst>
                  <a:ext uri="{FF2B5EF4-FFF2-40B4-BE49-F238E27FC236}">
                    <a16:creationId xmlns:a16="http://schemas.microsoft.com/office/drawing/2014/main" id="{3268A4DE-EF13-224A-895C-D5E17EBBDE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0800000">
                <a:off x="7500504" y="2775605"/>
                <a:ext cx="44501" cy="52739"/>
              </a:xfrm>
              <a:prstGeom prst="flowChartConnector">
                <a:avLst/>
              </a:prstGeom>
              <a:noFill/>
              <a:ln w="9525" algn="ctr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6" name="Flowchart: Connector 326">
                <a:extLst>
                  <a:ext uri="{FF2B5EF4-FFF2-40B4-BE49-F238E27FC236}">
                    <a16:creationId xmlns:a16="http://schemas.microsoft.com/office/drawing/2014/main" id="{EC2AB9F2-EB97-FF4D-8C53-64936DEA68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0800000">
                <a:off x="5543524" y="4595424"/>
                <a:ext cx="44501" cy="52739"/>
              </a:xfrm>
              <a:prstGeom prst="flowChartConnector">
                <a:avLst/>
              </a:prstGeom>
              <a:noFill/>
              <a:ln w="9525" algn="ctr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 b="1"/>
              </a:p>
            </p:txBody>
          </p:sp>
          <p:sp>
            <p:nvSpPr>
              <p:cNvPr id="7" name="Flowchart: Connector 333">
                <a:extLst>
                  <a:ext uri="{FF2B5EF4-FFF2-40B4-BE49-F238E27FC236}">
                    <a16:creationId xmlns:a16="http://schemas.microsoft.com/office/drawing/2014/main" id="{F833C357-C117-F549-A4B1-A3D61B2D67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0800000">
                <a:off x="7031379" y="3151279"/>
                <a:ext cx="47155" cy="52378"/>
              </a:xfrm>
              <a:prstGeom prst="flowChartConnector">
                <a:avLst/>
              </a:prstGeom>
              <a:noFill/>
              <a:ln w="9525" algn="ctr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 b="1"/>
              </a:p>
            </p:txBody>
          </p:sp>
        </p:grpSp>
        <p:sp>
          <p:nvSpPr>
            <p:cNvPr id="192" name="Rectangle 191">
              <a:extLst>
                <a:ext uri="{FF2B5EF4-FFF2-40B4-BE49-F238E27FC236}">
                  <a16:creationId xmlns:a16="http://schemas.microsoft.com/office/drawing/2014/main" id="{90B4E2FD-5296-754A-9B02-CBBE471C9F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59778" y="2280750"/>
              <a:ext cx="3473189" cy="3440309"/>
            </a:xfrm>
            <a:prstGeom prst="rect">
              <a:avLst/>
            </a:prstGeom>
            <a:noFill/>
            <a:ln w="9525" algn="ctr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b="1"/>
            </a:p>
          </p:txBody>
        </p:sp>
        <p:sp>
          <p:nvSpPr>
            <p:cNvPr id="223" name="Round Single Corner Rectangle 222">
              <a:extLst>
                <a:ext uri="{FF2B5EF4-FFF2-40B4-BE49-F238E27FC236}">
                  <a16:creationId xmlns:a16="http://schemas.microsoft.com/office/drawing/2014/main" id="{FA59E4BB-EE7D-1249-A388-F114D4AA66C8}"/>
                </a:ext>
              </a:extLst>
            </p:cNvPr>
            <p:cNvSpPr/>
            <p:nvPr/>
          </p:nvSpPr>
          <p:spPr>
            <a:xfrm rot="18878815" flipV="1">
              <a:off x="7605472" y="3972051"/>
              <a:ext cx="4771889" cy="45719"/>
            </a:xfrm>
            <a:prstGeom prst="round1Rect">
              <a:avLst/>
            </a:prstGeom>
            <a:solidFill>
              <a:srgbClr val="F300D3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" name="TextBox 81">
              <a:extLst>
                <a:ext uri="{FF2B5EF4-FFF2-40B4-BE49-F238E27FC236}">
                  <a16:creationId xmlns:a16="http://schemas.microsoft.com/office/drawing/2014/main" id="{7EDE2B5A-D7EC-CB4E-B2C6-67EA0000AC4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886882" y="5901810"/>
              <a:ext cx="2163907" cy="5928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>
              <a:noAutofit/>
            </a:bodyPr>
            <a:lstStyle/>
            <a:p>
              <a:pPr marL="0" marR="0">
                <a:spcBef>
                  <a:spcPts val="0"/>
                </a:spcBef>
                <a:spcAft>
                  <a:spcPts val="0"/>
                </a:spcAft>
              </a:pPr>
              <a:r>
                <a:rPr lang="en-GB" b="1" dirty="0">
                  <a:solidFill>
                    <a:srgbClr val="000000"/>
                  </a:solidFill>
                  <a:latin typeface="Times New Roman" panose="02020603050405020304" pitchFamily="18" charset="0"/>
                  <a:ea typeface="SimSun" panose="02010600030101010101" pitchFamily="2" charset="-122"/>
                  <a:cs typeface="Times New Roman" panose="02020603050405020304" pitchFamily="18" charset="0"/>
                </a:rPr>
                <a:t>New chromosome</a:t>
              </a:r>
              <a:endParaRPr lang="en-US" b="1" dirty="0">
                <a:effectLst/>
                <a:latin typeface="Times New Roman" panose="02020603050405020304" pitchFamily="18" charset="0"/>
                <a:ea typeface="SimSun" panose="02010600030101010101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664707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D11D2974-4581-4D4D-B4B2-6CAA3C490D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85" t="12606" r="4238" b="9576"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1178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EEDDBDD-1BDC-D540-8E43-4292BFDE2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441E7C6-FE67-A942-9FB8-47DBA8513D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94" y="0"/>
            <a:ext cx="1214701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7590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748F262-6BDA-5B46-ACB3-BA9EBD9D25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2435" y="1595336"/>
            <a:ext cx="5072104" cy="501947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0BD67F5-CB0D-8D47-AB68-D01D3F0AFF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114" y="1614791"/>
            <a:ext cx="5270770" cy="5019472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D4EF292D-3C20-B34B-B26D-486B89DE4F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5030" y="155643"/>
            <a:ext cx="6108970" cy="733472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Human HG0002 Assembly</a:t>
            </a:r>
          </a:p>
        </p:txBody>
      </p:sp>
      <p:sp>
        <p:nvSpPr>
          <p:cNvPr id="22" name="Rectangle 5">
            <a:extLst>
              <a:ext uri="{FF2B5EF4-FFF2-40B4-BE49-F238E27FC236}">
                <a16:creationId xmlns:a16="http://schemas.microsoft.com/office/drawing/2014/main" id="{A4BEB685-70D0-1641-83D6-D1AAD16C2B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03226" y="953309"/>
            <a:ext cx="3596791" cy="500013"/>
          </a:xfrm>
          <a:prstGeom prst="rect">
            <a:avLst/>
          </a:prstGeom>
          <a:solidFill>
            <a:schemeClr val="bg1"/>
          </a:solidFill>
          <a:ln w="25400">
            <a:solidFill>
              <a:srgbClr val="00FF00"/>
            </a:solidFill>
          </a:ln>
        </p:spPr>
        <p:txBody>
          <a:bodyPr anchor="b"/>
          <a:lstStyle/>
          <a:p>
            <a:pPr algn="ctr">
              <a:defRPr/>
            </a:pPr>
            <a:r>
              <a:rPr lang="en-US" sz="2400" b="1" i="1" kern="0" dirty="0">
                <a:solidFill>
                  <a:srgbClr val="F300D3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3D-DNA - Contigs 2718 </a:t>
            </a:r>
            <a:endParaRPr lang="en-US" sz="2400" b="1" kern="0" dirty="0">
              <a:solidFill>
                <a:srgbClr val="F300D3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23" name="Rectangle 5">
            <a:extLst>
              <a:ext uri="{FF2B5EF4-FFF2-40B4-BE49-F238E27FC236}">
                <a16:creationId xmlns:a16="http://schemas.microsoft.com/office/drawing/2014/main" id="{140CC714-86AA-9D4E-BF36-1EC6219864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23317" y="933855"/>
            <a:ext cx="3318748" cy="500013"/>
          </a:xfrm>
          <a:prstGeom prst="rect">
            <a:avLst/>
          </a:prstGeom>
          <a:solidFill>
            <a:schemeClr val="bg1"/>
          </a:solidFill>
          <a:ln w="25400">
            <a:solidFill>
              <a:srgbClr val="00FF00"/>
            </a:solidFill>
          </a:ln>
        </p:spPr>
        <p:txBody>
          <a:bodyPr anchor="b"/>
          <a:lstStyle/>
          <a:p>
            <a:pPr algn="ctr">
              <a:defRPr/>
            </a:pPr>
            <a:r>
              <a:rPr lang="en-US" sz="2400" b="1" i="1" kern="0" dirty="0">
                <a:solidFill>
                  <a:srgbClr val="F300D3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Ladder – Contigs 2213 </a:t>
            </a:r>
            <a:endParaRPr lang="en-US" sz="2400" b="1" kern="0" dirty="0">
              <a:solidFill>
                <a:srgbClr val="F300D3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66359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10D45F34-20CF-B34E-95D9-EBA574BEC3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26559" y="332656"/>
            <a:ext cx="4559300" cy="698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4000" b="1" i="1" u="sng" dirty="0">
                <a:solidFill>
                  <a:srgbClr val="FF0000"/>
                </a:solidFill>
                <a:latin typeface="Times New Roman" pitchFamily="18" charset="0"/>
              </a:rPr>
              <a:t>Acknowledgements: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D7DAA1E-3D91-3D4C-8BE4-996DFC0F53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4548" y="1340768"/>
            <a:ext cx="3342637" cy="3675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>
            <a:lvl1pPr marL="342900" indent="-342900"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0" indent="0" eaLnBrk="1" hangingPunct="1">
              <a:buClr>
                <a:schemeClr val="hlink"/>
              </a:buClr>
              <a:buSzPct val="75000"/>
              <a:buNone/>
            </a:pPr>
            <a:endParaRPr lang="en-GB" altLang="en-US" sz="2000" b="1" i="1" dirty="0">
              <a:latin typeface="Arial" charset="0"/>
            </a:endParaRPr>
          </a:p>
          <a:p>
            <a:pPr eaLnBrk="1" hangingPunct="1">
              <a:buClr>
                <a:schemeClr val="hlink"/>
              </a:buClr>
              <a:buSzPct val="75000"/>
              <a:buFont typeface="Wingdings" pitchFamily="2" charset="2"/>
              <a:buChar char="q"/>
            </a:pPr>
            <a:r>
              <a:rPr lang="en-GB" altLang="en-US" sz="2000" b="1" i="1" dirty="0">
                <a:latin typeface="Arial" charset="0"/>
              </a:rPr>
              <a:t>Edward Harry</a:t>
            </a:r>
          </a:p>
          <a:p>
            <a:pPr eaLnBrk="1" hangingPunct="1">
              <a:buClr>
                <a:schemeClr val="hlink"/>
              </a:buClr>
              <a:buSzPct val="75000"/>
              <a:buFont typeface="Wingdings" pitchFamily="2" charset="2"/>
              <a:buChar char="q"/>
            </a:pPr>
            <a:r>
              <a:rPr lang="en-GB" altLang="en-US" sz="2000" b="1" i="1" dirty="0">
                <a:latin typeface="Arial" charset="0"/>
              </a:rPr>
              <a:t>Kerstin Howe</a:t>
            </a:r>
          </a:p>
          <a:p>
            <a:pPr eaLnBrk="1" hangingPunct="1">
              <a:buClr>
                <a:schemeClr val="hlink"/>
              </a:buClr>
              <a:buSzPct val="75000"/>
              <a:buFont typeface="Wingdings" pitchFamily="2" charset="2"/>
              <a:buChar char="q"/>
            </a:pPr>
            <a:r>
              <a:rPr lang="en-GB" altLang="en-US" sz="2000" b="1" i="1" dirty="0">
                <a:latin typeface="Arial" charset="0"/>
              </a:rPr>
              <a:t>Jo Wood</a:t>
            </a:r>
          </a:p>
          <a:p>
            <a:pPr eaLnBrk="1" hangingPunct="1">
              <a:buClr>
                <a:schemeClr val="hlink"/>
              </a:buClr>
              <a:buSzPct val="75000"/>
              <a:buFont typeface="Wingdings" pitchFamily="2" charset="2"/>
              <a:buChar char="q"/>
            </a:pPr>
            <a:r>
              <a:rPr lang="en-GB" altLang="en-US" sz="2000" b="1" i="1" dirty="0">
                <a:latin typeface="Arial" charset="0"/>
              </a:rPr>
              <a:t>Marcela </a:t>
            </a:r>
            <a:r>
              <a:rPr lang="en-GB" altLang="en-US" sz="2000" b="1" i="1" dirty="0" err="1">
                <a:latin typeface="Arial" charset="0"/>
              </a:rPr>
              <a:t>Uliano</a:t>
            </a:r>
            <a:r>
              <a:rPr lang="en-GB" altLang="en-US" sz="2000" b="1" i="1" dirty="0">
                <a:latin typeface="Arial" charset="0"/>
              </a:rPr>
              <a:t>-Silva</a:t>
            </a:r>
          </a:p>
          <a:p>
            <a:pPr eaLnBrk="1" hangingPunct="1">
              <a:buClr>
                <a:schemeClr val="hlink"/>
              </a:buClr>
              <a:buSzPct val="75000"/>
              <a:buFont typeface="Wingdings" pitchFamily="2" charset="2"/>
              <a:buChar char="q"/>
            </a:pPr>
            <a:r>
              <a:rPr lang="en-GB" altLang="en-US" sz="2000" b="1" i="1" dirty="0">
                <a:latin typeface="Arial" charset="0"/>
              </a:rPr>
              <a:t>Alan Tracy</a:t>
            </a:r>
          </a:p>
          <a:p>
            <a:pPr eaLnBrk="1" hangingPunct="1">
              <a:buClr>
                <a:schemeClr val="hlink"/>
              </a:buClr>
              <a:buSzPct val="75000"/>
              <a:buFont typeface="Wingdings" pitchFamily="2" charset="2"/>
              <a:buChar char="q"/>
            </a:pPr>
            <a:r>
              <a:rPr lang="en-GB" altLang="en-US" sz="2000" b="1" i="1" dirty="0">
                <a:latin typeface="Arial" charset="0"/>
              </a:rPr>
              <a:t>Shane </a:t>
            </a:r>
            <a:r>
              <a:rPr lang="en-GB" altLang="en-US" sz="2000" b="1" i="1" dirty="0" err="1">
                <a:latin typeface="Arial" charset="0"/>
              </a:rPr>
              <a:t>MaCarthy</a:t>
            </a:r>
            <a:endParaRPr lang="en-GB" altLang="en-US" sz="2000" b="1" i="1" dirty="0">
              <a:latin typeface="Arial" charset="0"/>
            </a:endParaRPr>
          </a:p>
          <a:p>
            <a:pPr eaLnBrk="1" hangingPunct="1">
              <a:buClr>
                <a:schemeClr val="hlink"/>
              </a:buClr>
              <a:buSzPct val="75000"/>
              <a:buFont typeface="Wingdings" pitchFamily="2" charset="2"/>
              <a:buChar char="q"/>
            </a:pPr>
            <a:r>
              <a:rPr lang="en-GB" altLang="en-US" sz="2000" b="1" i="1" dirty="0">
                <a:latin typeface="Arial" charset="0"/>
              </a:rPr>
              <a:t>Richard Durbin</a:t>
            </a:r>
          </a:p>
          <a:p>
            <a:pPr eaLnBrk="1" hangingPunct="1">
              <a:buClr>
                <a:schemeClr val="hlink"/>
              </a:buClr>
              <a:buSzPct val="75000"/>
              <a:buFontTx/>
              <a:buNone/>
            </a:pPr>
            <a:endParaRPr lang="en-GB" altLang="en-US" sz="2000" b="1" i="1" dirty="0">
              <a:latin typeface="Arial" charset="0"/>
            </a:endParaRPr>
          </a:p>
          <a:p>
            <a:pPr eaLnBrk="1" hangingPunct="1">
              <a:buClr>
                <a:schemeClr val="hlink"/>
              </a:buClr>
              <a:buSzPct val="75000"/>
              <a:buFontTx/>
              <a:buNone/>
            </a:pPr>
            <a:endParaRPr lang="en-GB" altLang="en-US" sz="2000" b="1" i="1" dirty="0">
              <a:latin typeface="Arial" charset="0"/>
            </a:endParaRPr>
          </a:p>
          <a:p>
            <a:pPr eaLnBrk="1" hangingPunct="1">
              <a:buClr>
                <a:schemeClr val="hlink"/>
              </a:buClr>
              <a:buSzPct val="75000"/>
              <a:buFont typeface="Wingdings" pitchFamily="2" charset="2"/>
              <a:buChar char="q"/>
            </a:pPr>
            <a:endParaRPr lang="en-GB" altLang="en-US" sz="2000" b="1" i="1" dirty="0">
              <a:latin typeface="Arial" charset="0"/>
            </a:endParaRPr>
          </a:p>
          <a:p>
            <a:pPr eaLnBrk="1" hangingPunct="1">
              <a:buClr>
                <a:schemeClr val="hlink"/>
              </a:buClr>
              <a:buSzPct val="75000"/>
              <a:buFont typeface="Wingdings" pitchFamily="2" charset="2"/>
              <a:buChar char="q"/>
            </a:pPr>
            <a:endParaRPr lang="en-GB" altLang="en-US" sz="2000" b="1" i="1" dirty="0">
              <a:latin typeface="Arial" charset="0"/>
            </a:endParaRPr>
          </a:p>
          <a:p>
            <a:pPr eaLnBrk="1" hangingPunct="1">
              <a:buClr>
                <a:schemeClr val="hlink"/>
              </a:buClr>
              <a:buSzPct val="75000"/>
              <a:buFontTx/>
              <a:buNone/>
            </a:pPr>
            <a:endParaRPr lang="en-GB" altLang="en-US" sz="2000" b="1" i="1" dirty="0">
              <a:latin typeface="Arial" charset="0"/>
            </a:endParaRPr>
          </a:p>
          <a:p>
            <a:pPr algn="r" eaLnBrk="1" hangingPunct="1">
              <a:buClr>
                <a:schemeClr val="hlink"/>
              </a:buClr>
              <a:buSzPct val="75000"/>
              <a:buFontTx/>
              <a:buNone/>
            </a:pPr>
            <a:endParaRPr lang="en-GB" altLang="en-US" sz="2000" b="1" i="1" dirty="0">
              <a:latin typeface="Arial" charset="0"/>
            </a:endParaRPr>
          </a:p>
          <a:p>
            <a:pPr eaLnBrk="1" hangingPunct="1">
              <a:buClr>
                <a:schemeClr val="hlink"/>
              </a:buClr>
              <a:buSzPct val="75000"/>
              <a:buFont typeface="Wingdings" pitchFamily="2" charset="2"/>
              <a:buChar char="q"/>
            </a:pPr>
            <a:endParaRPr lang="en-GB" altLang="en-US" sz="2000" b="1" i="1" dirty="0">
              <a:latin typeface="Arial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C299682D-B742-0F43-BC7A-CF3E4B636C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688" b="31083"/>
          <a:stretch/>
        </p:blipFill>
        <p:spPr>
          <a:xfrm>
            <a:off x="2068692" y="4648597"/>
            <a:ext cx="2873896" cy="1837531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57063A23-4CE6-6A45-BCCC-2661BFE6AB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7494" y="2091454"/>
            <a:ext cx="3607604" cy="182720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345050E-F052-D846-8345-F46A586174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7891" y="4365104"/>
            <a:ext cx="2265040" cy="226504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615618B6-F3DF-5D4E-936C-8CF62C79495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7788" y="4754302"/>
            <a:ext cx="1486644" cy="1486644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53809B6-5F09-6343-9B01-B6A29523EC73}"/>
              </a:ext>
            </a:extLst>
          </p:cNvPr>
          <p:cNvSpPr txBox="1"/>
          <p:nvPr/>
        </p:nvSpPr>
        <p:spPr>
          <a:xfrm>
            <a:off x="7871318" y="6240946"/>
            <a:ext cx="17459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Phase Genomics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D2A68228-C887-824E-BDFD-1D800FE7F93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29957" b="27683"/>
          <a:stretch/>
        </p:blipFill>
        <p:spPr>
          <a:xfrm>
            <a:off x="4191000" y="2373553"/>
            <a:ext cx="3810000" cy="1613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9111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13193</TotalTime>
  <Words>208</Words>
  <Application>Microsoft Macintosh PowerPoint</Application>
  <PresentationFormat>Widescreen</PresentationFormat>
  <Paragraphs>52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SimSun</vt:lpstr>
      <vt:lpstr>Arial</vt:lpstr>
      <vt:lpstr>Book Antiqua</vt:lpstr>
      <vt:lpstr>Calibri</vt:lpstr>
      <vt:lpstr>Calibri Light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Human HG0002 Assembly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63</cp:revision>
  <cp:lastPrinted>2020-09-25T08:20:49Z</cp:lastPrinted>
  <dcterms:created xsi:type="dcterms:W3CDTF">2020-07-16T13:12:25Z</dcterms:created>
  <dcterms:modified xsi:type="dcterms:W3CDTF">2020-10-01T16:09:47Z</dcterms:modified>
</cp:coreProperties>
</file>

<file path=docProps/thumbnail.jpeg>
</file>